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00" r:id="rId3"/>
    <p:sldMasterId id="2147483713" r:id="rId4"/>
    <p:sldMasterId id="2147483726" r:id="rId5"/>
  </p:sldMasterIdLst>
  <p:notesMasterIdLst>
    <p:notesMasterId r:id="rId19"/>
  </p:notesMasterIdLst>
  <p:sldIdLst>
    <p:sldId id="259" r:id="rId6"/>
    <p:sldId id="260" r:id="rId7"/>
    <p:sldId id="261" r:id="rId8"/>
    <p:sldId id="268" r:id="rId9"/>
    <p:sldId id="269" r:id="rId10"/>
    <p:sldId id="263" r:id="rId11"/>
    <p:sldId id="270" r:id="rId12"/>
    <p:sldId id="275" r:id="rId13"/>
    <p:sldId id="271" r:id="rId14"/>
    <p:sldId id="273" r:id="rId15"/>
    <p:sldId id="274" r:id="rId16"/>
    <p:sldId id="26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9"/>
    <p:restoredTop sz="94694"/>
  </p:normalViewPr>
  <p:slideViewPr>
    <p:cSldViewPr snapToGrid="0">
      <p:cViewPr varScale="1">
        <p:scale>
          <a:sx n="121" d="100"/>
          <a:sy n="121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3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399" name="PlaceHolder 4"/>
          <p:cNvSpPr>
            <a:spLocks noGrp="1"/>
          </p:cNvSpPr>
          <p:nvPr>
            <p:ph type="dt" idx="2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400" name="PlaceHolder 5"/>
          <p:cNvSpPr>
            <a:spLocks noGrp="1"/>
          </p:cNvSpPr>
          <p:nvPr>
            <p:ph type="ftr" idx="2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401" name="PlaceHolder 6"/>
          <p:cNvSpPr>
            <a:spLocks noGrp="1"/>
          </p:cNvSpPr>
          <p:nvPr>
            <p:ph type="sldNum" idx="2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fld id="{4C3F94F0-0E43-4967-85A8-5BF011D7A518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pPr algn="r">
              <a:buNone/>
            </a:pPr>
            <a:fld id="{4C3F94F0-0E43-4967-85A8-5BF011D7A518}" type="slidenum">
              <a:rPr lang="de-DE" sz="1400" b="0" strike="noStrike" spc="-1" smtClean="0">
                <a:solidFill>
                  <a:srgbClr val="000000"/>
                </a:solidFill>
                <a:latin typeface="Calibri"/>
              </a:rPr>
              <a:t>2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33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0CA0F-9A7F-6831-E2D4-EACA7450C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>
            <a:extLst>
              <a:ext uri="{FF2B5EF4-FFF2-40B4-BE49-F238E27FC236}">
                <a16:creationId xmlns:a16="http://schemas.microsoft.com/office/drawing/2014/main" id="{11DEB885-0C10-3D59-DF4C-985667230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>
            <a:extLst>
              <a:ext uri="{FF2B5EF4-FFF2-40B4-BE49-F238E27FC236}">
                <a16:creationId xmlns:a16="http://schemas.microsoft.com/office/drawing/2014/main" id="{9ABA34D9-D2D6-2008-57BE-3014B7DD552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3">
            <a:extLst>
              <a:ext uri="{FF2B5EF4-FFF2-40B4-BE49-F238E27FC236}">
                <a16:creationId xmlns:a16="http://schemas.microsoft.com/office/drawing/2014/main" id="{D8529D49-8C91-7840-2895-6B763BE2BDB0}"/>
              </a:ext>
            </a:extLst>
          </p:cNvPr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PT Sans Regular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73FB3F2-91B3-462E-A0BF-A4BE1A25970D}" type="slidenum">
              <a:rPr lang="de-DE" sz="1200" b="0" strike="noStrike" spc="-1">
                <a:solidFill>
                  <a:srgbClr val="000000"/>
                </a:solidFill>
                <a:latin typeface="PT Sans Regular"/>
              </a:rPr>
              <a:t>4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34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pPr algn="r">
              <a:buNone/>
            </a:pPr>
            <a:fld id="{4C3F94F0-0E43-4967-85A8-5BF011D7A518}" type="slidenum">
              <a:rPr lang="de-DE" sz="1400" b="0" strike="noStrike" spc="-1" smtClean="0">
                <a:solidFill>
                  <a:srgbClr val="000000"/>
                </a:solidFill>
                <a:latin typeface="Calibri"/>
              </a:rPr>
              <a:t>7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7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437F0-0CD6-6D13-6A35-1E6D2C247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22F32-661F-C985-4A1F-497EF195F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B7648-D7E6-2038-2B5A-94E70910F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18186-3E8D-FEEE-2F2A-026F8F83022F}"/>
              </a:ext>
            </a:extLst>
          </p:cNvPr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pPr algn="r">
              <a:buNone/>
            </a:pPr>
            <a:fld id="{4C3F94F0-0E43-4967-85A8-5BF011D7A518}" type="slidenum">
              <a:rPr lang="de-DE" sz="1400" b="0" strike="noStrike" spc="-1" smtClean="0">
                <a:solidFill>
                  <a:srgbClr val="000000"/>
                </a:solidFill>
                <a:latin typeface="Calibri"/>
              </a:rPr>
              <a:t>8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3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PT Sans Regular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73FB3F2-91B3-462E-A0BF-A4BE1A25970D}" type="slidenum">
              <a:rPr lang="de-DE" sz="1200" b="0" strike="noStrike" spc="-1">
                <a:solidFill>
                  <a:srgbClr val="000000"/>
                </a:solidFill>
                <a:latin typeface="PT Sans Regular"/>
              </a:rPr>
              <a:t>12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5C2B78-FD31-4B0F-B899-9D849759AD7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F5B8EA-C907-445E-8752-13651757188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6C453A-EA90-4C3B-A2A0-2B368CAF89E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88CBA3-5988-46CF-AE74-292D879E292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BDB716-37D6-46DD-9E74-273E3C5363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C148395-7C02-4B92-8F6F-1ACCE7E962D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B568CD2-F87A-4DD6-BC5B-95166BD4F3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139CB13-E6B5-46C0-8C25-1AA32B3B028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337E8A0-562B-4E4E-9583-3462A8B033E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A70991B-2114-4B3D-B324-153F0F89F2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12596B-D3B2-4E39-A2CD-AC32A12C1F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72AEA0-1390-4123-BE46-063DDA88098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8971D91-8961-4F71-89D7-B819AE2BB2B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114F07F-C538-4B02-A978-1B30231ECAC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677CC53-CAC3-4D16-A473-69909E2BC8F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DD64244-3889-4A5F-9826-E4A270018E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5977112-6DC7-4C7C-BC98-AC5C85708FE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CA53E27-5161-4902-8FD0-D9FD7A74E66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27F693B-A326-4A16-8202-8BE98A654BF8}" type="slidenum">
              <a:t>‹#›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0A6F0E1-C258-4DD3-AD21-4F5096295E5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B9491F4-EE41-408F-B72D-0CE36EAD1C3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8439E6-9338-49AC-BDE9-690559E7FA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0BE482C-1F88-498D-A88B-2C98B3D00B8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8D7CC45-EAEA-4379-A47D-3E51CDD11C6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85E0A62-154F-47B6-BAE2-4D7E54A818A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F0BE432-D186-491E-966A-C41F0448C6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496F790-95C3-410A-B6BB-464EB41483B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5415741-09AC-4DF3-8DB9-11313ED9870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2046455-9BC9-4F73-B4BA-09A0813CFA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45C639C-12CD-4C6F-8342-CA73E501D3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5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6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F4749C-BD65-429D-AA9D-914CD9ED9597}" type="slidenum">
              <a:t>‹#›</a:t>
            </a:fld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4D6FE1A-6FE6-49C1-812A-81BBFF8EA64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C7D77E-0299-455F-B4DF-AF63CB46531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CB2251C-CF18-4858-B424-030601A88C7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3F602AD-38EB-4CC7-8E26-3BE70B6688C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ECFF281-F34D-4369-B6F9-3102EE667B9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234D53A-D0B7-4089-8DB8-9A5726301BC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2029B12-80B0-476E-BE50-058EC7A76B0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23E6A3B-CE9C-4AD0-AEFB-1B72BB6DB6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A8930A8-8EE4-4D73-8C7D-85FAF6E3C2F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B167535-5171-4C6D-8C0E-E9AAC3864B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D226CE7-EEE3-469A-B44F-7ED54BF2017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3755357-B0B2-4E30-9F5B-EB55478F2E0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962C9A-D920-4ACA-8089-20EC5BD462A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6D09BDA-9BE8-4A3E-8DAE-0847B199987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BEC36D-0EA4-44A7-A5B2-08FE58C5B2A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E9776A-F1B8-410A-8FC7-F5967A2327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95CA10-AFD0-4218-B42D-ED5B3A5947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/>
          <p:cNvSpPr/>
          <p:nvPr/>
        </p:nvSpPr>
        <p:spPr>
          <a:xfrm>
            <a:off x="0" y="0"/>
            <a:ext cx="12191760" cy="949680"/>
          </a:xfrm>
          <a:prstGeom prst="rect">
            <a:avLst/>
          </a:prstGeom>
          <a:solidFill>
            <a:srgbClr val="00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pic>
        <p:nvPicPr>
          <p:cNvPr id="9" name="Grafik 8"/>
          <p:cNvPicPr/>
          <p:nvPr/>
        </p:nvPicPr>
        <p:blipFill>
          <a:blip r:embed="rId14"/>
          <a:stretch/>
        </p:blipFill>
        <p:spPr>
          <a:xfrm>
            <a:off x="11413080" y="165960"/>
            <a:ext cx="613080" cy="6181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76356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>
                <a:solidFill>
                  <a:srgbClr val="005538"/>
                </a:solidFill>
                <a:latin typeface="GrueneType Black Cond Italic"/>
              </a:rPr>
              <a:t>Mastertitelformat bearbeiten</a:t>
            </a:r>
            <a:endParaRPr lang="de-DE" sz="55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88960" y="1825560"/>
            <a:ext cx="1098936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Mastertextformat bearbeiten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Zweite Ebene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Dritte Ebene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Vierte Ebene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5538"/>
                </a:solidFill>
                <a:latin typeface="PT Sans"/>
              </a:rPr>
              <a:t>Fünfte Ebene</a:t>
            </a:r>
            <a:endParaRPr lang="de-DE" sz="24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58896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90000" bIns="0" anchor="ctr">
            <a:noAutofit/>
          </a:bodyPr>
          <a:lstStyle>
            <a:lvl1pPr>
              <a:lnSpc>
                <a:spcPct val="100000"/>
              </a:lnSpc>
              <a:buNone/>
              <a:defRPr lang="de-DE" sz="1200" b="0" strike="noStrike" spc="-1">
                <a:solidFill>
                  <a:srgbClr val="005538"/>
                </a:solidFill>
                <a:latin typeface="PT Sans Regular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588960" y="5991120"/>
            <a:ext cx="10989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883512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5538"/>
                </a:solidFill>
                <a:latin typeface="PT Sans Regular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5C6306-FBB5-4C6E-BEA6-BE8515D6805B}" type="slidenum"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Gerade Verbindung 18"/>
          <p:cNvSpPr/>
          <p:nvPr/>
        </p:nvSpPr>
        <p:spPr>
          <a:xfrm>
            <a:off x="588600" y="5886360"/>
            <a:ext cx="10989720" cy="360"/>
          </a:xfrm>
          <a:prstGeom prst="line">
            <a:avLst/>
          </a:prstGeom>
          <a:ln>
            <a:solidFill>
              <a:srgbClr val="005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hteck 6"/>
          <p:cNvSpPr/>
          <p:nvPr/>
        </p:nvSpPr>
        <p:spPr>
          <a:xfrm>
            <a:off x="0" y="0"/>
            <a:ext cx="12191760" cy="949680"/>
          </a:xfrm>
          <a:prstGeom prst="rect">
            <a:avLst/>
          </a:prstGeom>
          <a:solidFill>
            <a:srgbClr val="00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pic>
        <p:nvPicPr>
          <p:cNvPr id="132" name="Grafik 8"/>
          <p:cNvPicPr/>
          <p:nvPr/>
        </p:nvPicPr>
        <p:blipFill>
          <a:blip r:embed="rId14"/>
          <a:stretch/>
        </p:blipFill>
        <p:spPr>
          <a:xfrm>
            <a:off x="11413080" y="165960"/>
            <a:ext cx="613080" cy="618120"/>
          </a:xfrm>
          <a:prstGeom prst="rect">
            <a:avLst/>
          </a:prstGeom>
          <a:ln w="0">
            <a:noFill/>
          </a:ln>
        </p:spPr>
      </p:pic>
      <p:sp>
        <p:nvSpPr>
          <p:cNvPr id="133" name="Rechteck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587520" y="5748480"/>
            <a:ext cx="4886280" cy="3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F5F1E9"/>
                </a:solidFill>
                <a:latin typeface="PT Sans Regular"/>
              </a:rPr>
              <a:t>Datum</a:t>
            </a:r>
            <a:endParaRPr lang="de-DE" sz="1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17960" y="5734080"/>
            <a:ext cx="4886280" cy="3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F5F1E9"/>
                </a:solidFill>
                <a:latin typeface="PT Sans Regular"/>
              </a:rPr>
              <a:t>Vorname Nachname</a:t>
            </a:r>
            <a:endParaRPr lang="de-DE" sz="1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058080" y="0"/>
            <a:ext cx="6133680" cy="496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PT Sans Regular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Siebte Gliederungsebene</a:t>
            </a:r>
          </a:p>
        </p:txBody>
      </p:sp>
      <p:sp>
        <p:nvSpPr>
          <p:cNvPr id="13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hteck 6"/>
          <p:cNvSpPr/>
          <p:nvPr/>
        </p:nvSpPr>
        <p:spPr>
          <a:xfrm>
            <a:off x="0" y="0"/>
            <a:ext cx="12191760" cy="949680"/>
          </a:xfrm>
          <a:prstGeom prst="rect">
            <a:avLst/>
          </a:prstGeom>
          <a:solidFill>
            <a:srgbClr val="00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pic>
        <p:nvPicPr>
          <p:cNvPr id="175" name="Grafik 8"/>
          <p:cNvPicPr/>
          <p:nvPr/>
        </p:nvPicPr>
        <p:blipFill>
          <a:blip r:embed="rId14"/>
          <a:stretch/>
        </p:blipFill>
        <p:spPr>
          <a:xfrm>
            <a:off x="11413080" y="165960"/>
            <a:ext cx="613080" cy="61812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083640" y="950040"/>
            <a:ext cx="6094440" cy="4910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5538"/>
                </a:solidFill>
                <a:latin typeface="PT Sans Regular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rgbClr val="005538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5538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rgbClr val="005538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5538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5538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5538"/>
                </a:solidFill>
                <a:latin typeface="Calibri"/>
              </a:rPr>
              <a:t>Siebte Gliederungsebene</a:t>
            </a:r>
          </a:p>
        </p:txBody>
      </p:sp>
      <p:sp>
        <p:nvSpPr>
          <p:cNvPr id="177" name="PlaceHolder 2"/>
          <p:cNvSpPr>
            <a:spLocks noGrp="1"/>
          </p:cNvSpPr>
          <p:nvPr>
            <p:ph type="dt" idx="7"/>
          </p:nvPr>
        </p:nvSpPr>
        <p:spPr>
          <a:xfrm>
            <a:off x="58896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de-DE" sz="1200" b="0" strike="noStrike" spc="-1">
                <a:solidFill>
                  <a:srgbClr val="005538"/>
                </a:solidFill>
                <a:latin typeface="PT Sans Regular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ftr" idx="8"/>
          </p:nvPr>
        </p:nvSpPr>
        <p:spPr>
          <a:xfrm>
            <a:off x="588960" y="5991120"/>
            <a:ext cx="10989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179" name="PlaceHolder 4"/>
          <p:cNvSpPr>
            <a:spLocks noGrp="1"/>
          </p:cNvSpPr>
          <p:nvPr>
            <p:ph type="sldNum" idx="9"/>
          </p:nvPr>
        </p:nvSpPr>
        <p:spPr>
          <a:xfrm>
            <a:off x="883512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5538"/>
                </a:solidFill>
                <a:latin typeface="PT Sans Regular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5A32C2A-B1C1-43F1-8464-278F5B6C6768}" type="slidenum"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Gerade Verbindung 7"/>
          <p:cNvSpPr/>
          <p:nvPr/>
        </p:nvSpPr>
        <p:spPr>
          <a:xfrm>
            <a:off x="588600" y="5886360"/>
            <a:ext cx="5004360" cy="360"/>
          </a:xfrm>
          <a:prstGeom prst="line">
            <a:avLst/>
          </a:prstGeom>
          <a:ln>
            <a:solidFill>
              <a:srgbClr val="005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title"/>
          </p:nvPr>
        </p:nvSpPr>
        <p:spPr>
          <a:xfrm>
            <a:off x="838080" y="76356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>
                <a:solidFill>
                  <a:srgbClr val="005538"/>
                </a:solidFill>
                <a:latin typeface="GrueneType Black Cond Italic"/>
              </a:rPr>
              <a:t>Mastertitelformat bearbeiten</a:t>
            </a:r>
            <a:endParaRPr lang="de-DE" sz="55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body"/>
          </p:nvPr>
        </p:nvSpPr>
        <p:spPr>
          <a:xfrm>
            <a:off x="588960" y="1825560"/>
            <a:ext cx="5004000" cy="380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 Regular"/>
              </a:rPr>
              <a:t>Mastertextformat bearbeiten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 Regular"/>
              </a:rPr>
              <a:t>Zweite Ebene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 Regular"/>
              </a:rPr>
              <a:t>Dritte Ebene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5538"/>
                </a:solidFill>
                <a:latin typeface="PT Sans Regular"/>
              </a:rPr>
              <a:t>Vierte Ebene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5538"/>
                </a:solidFill>
                <a:latin typeface="PT Sans Regular"/>
              </a:rPr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hteck 6"/>
          <p:cNvSpPr/>
          <p:nvPr/>
        </p:nvSpPr>
        <p:spPr>
          <a:xfrm>
            <a:off x="0" y="0"/>
            <a:ext cx="12191760" cy="949680"/>
          </a:xfrm>
          <a:prstGeom prst="rect">
            <a:avLst/>
          </a:prstGeom>
          <a:solidFill>
            <a:srgbClr val="00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pic>
        <p:nvPicPr>
          <p:cNvPr id="220" name="Grafik 8"/>
          <p:cNvPicPr/>
          <p:nvPr/>
        </p:nvPicPr>
        <p:blipFill>
          <a:blip r:embed="rId14"/>
          <a:stretch/>
        </p:blipFill>
        <p:spPr>
          <a:xfrm>
            <a:off x="11413080" y="165960"/>
            <a:ext cx="613080" cy="618120"/>
          </a:xfrm>
          <a:prstGeom prst="rect">
            <a:avLst/>
          </a:prstGeom>
          <a:ln w="0">
            <a:noFill/>
          </a:ln>
        </p:spPr>
      </p:pic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PT Sans Regular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5538"/>
                </a:solidFill>
                <a:latin typeface="Calibri"/>
              </a:rPr>
              <a:t>Siebte Gliederungsebene</a:t>
            </a: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838080" y="515592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>
                <a:solidFill>
                  <a:srgbClr val="F5F1E9"/>
                </a:solidFill>
                <a:latin typeface="GrueneType Black Cond Italic"/>
              </a:rPr>
              <a:t>Mastertitelformat bearbeiten</a:t>
            </a:r>
            <a:endParaRPr lang="de-DE" sz="55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dt" idx="10"/>
          </p:nvPr>
        </p:nvSpPr>
        <p:spPr>
          <a:xfrm>
            <a:off x="58896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de-DE" sz="1200" b="0" strike="noStrike" spc="-1">
                <a:solidFill>
                  <a:srgbClr val="005538"/>
                </a:solidFill>
                <a:latin typeface="PT Sans Regular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sldNum" idx="11"/>
          </p:nvPr>
        </p:nvSpPr>
        <p:spPr>
          <a:xfrm>
            <a:off x="883512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005538"/>
                </a:solidFill>
                <a:latin typeface="PT Sans Regular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763A5C5-9D8C-4F3A-9BF9-9595D3B75766}" type="slidenum">
              <a:rPr lang="de-DE" sz="1200" b="0" strike="noStrike" spc="-1">
                <a:solidFill>
                  <a:srgbClr val="005538"/>
                </a:solidFill>
                <a:latin typeface="PT Sans Regular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hteck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5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pic>
        <p:nvPicPr>
          <p:cNvPr id="262" name="Grafik 8"/>
          <p:cNvPicPr/>
          <p:nvPr/>
        </p:nvPicPr>
        <p:blipFill>
          <a:blip r:embed="rId14"/>
          <a:stretch/>
        </p:blipFill>
        <p:spPr>
          <a:xfrm>
            <a:off x="11413080" y="165960"/>
            <a:ext cx="613080" cy="618120"/>
          </a:xfrm>
          <a:prstGeom prst="rect">
            <a:avLst/>
          </a:prstGeom>
          <a:ln w="0">
            <a:noFill/>
          </a:ln>
        </p:spPr>
      </p:pic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76356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>
                <a:solidFill>
                  <a:srgbClr val="005538"/>
                </a:solidFill>
                <a:latin typeface="GrueneType Black Cond Italic"/>
              </a:rPr>
              <a:t>Mastertitelformat bearbeiten</a:t>
            </a:r>
            <a:endParaRPr lang="de-DE" sz="5500" b="0" strike="noStrike" spc="-1">
              <a:solidFill>
                <a:srgbClr val="F5F1E9"/>
              </a:solidFill>
              <a:latin typeface="Calibri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588960" y="1825560"/>
            <a:ext cx="1098936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5F1E9"/>
                </a:solidFill>
                <a:latin typeface="PT Sans"/>
              </a:rPr>
              <a:t>Mastertextformat bearbeiten</a:t>
            </a:r>
            <a:endParaRPr lang="de-DE" sz="2400" b="0" strike="noStrike" spc="-1">
              <a:solidFill>
                <a:srgbClr val="F5F1E9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5F1E9"/>
                </a:solidFill>
                <a:latin typeface="PT Sans"/>
              </a:rPr>
              <a:t>Zweite Ebene</a:t>
            </a:r>
            <a:endParaRPr lang="de-DE" sz="2400" b="0" strike="noStrike" spc="-1">
              <a:solidFill>
                <a:srgbClr val="F5F1E9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5F1E9"/>
                </a:solidFill>
                <a:latin typeface="PT Sans"/>
              </a:rPr>
              <a:t>Dritte Ebene</a:t>
            </a:r>
            <a:endParaRPr lang="de-DE" sz="2400" b="0" strike="noStrike" spc="-1">
              <a:solidFill>
                <a:srgbClr val="F5F1E9"/>
              </a:solidFill>
              <a:latin typeface="PT Sans Regular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5F1E9"/>
                </a:solidFill>
                <a:latin typeface="PT Sans"/>
              </a:rPr>
              <a:t>Vierte Ebene</a:t>
            </a:r>
            <a:endParaRPr lang="de-DE" sz="2400" b="0" strike="noStrike" spc="-1">
              <a:solidFill>
                <a:srgbClr val="F5F1E9"/>
              </a:solidFill>
              <a:latin typeface="PT Sans Regular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5F1E9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F5F1E9"/>
                </a:solidFill>
                <a:latin typeface="PT Sans"/>
              </a:rPr>
              <a:t>Fünfte Ebene</a:t>
            </a:r>
            <a:endParaRPr lang="de-DE" sz="2400" b="0" strike="noStrike" spc="-1">
              <a:solidFill>
                <a:srgbClr val="F5F1E9"/>
              </a:solidFill>
              <a:latin typeface="PT Sans Regular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dt" idx="12"/>
          </p:nvPr>
        </p:nvSpPr>
        <p:spPr>
          <a:xfrm>
            <a:off x="58896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90000" bIns="0" anchor="ctr">
            <a:noAutofit/>
          </a:bodyPr>
          <a:lstStyle>
            <a:lvl1pPr>
              <a:lnSpc>
                <a:spcPct val="100000"/>
              </a:lnSpc>
              <a:buNone/>
              <a:defRPr lang="de-DE" sz="1200" b="0" strike="noStrike" spc="-1">
                <a:solidFill>
                  <a:srgbClr val="F5F1E9"/>
                </a:solidFill>
                <a:latin typeface="PT Sans Regular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F5F1E9"/>
                </a:solidFill>
                <a:latin typeface="PT Sans Regular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ftr" idx="13"/>
          </p:nvPr>
        </p:nvSpPr>
        <p:spPr>
          <a:xfrm>
            <a:off x="588960" y="5991120"/>
            <a:ext cx="1098936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267" name="PlaceHolder 5"/>
          <p:cNvSpPr>
            <a:spLocks noGrp="1"/>
          </p:cNvSpPr>
          <p:nvPr>
            <p:ph type="sldNum" idx="14"/>
          </p:nvPr>
        </p:nvSpPr>
        <p:spPr>
          <a:xfrm>
            <a:off x="883512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de-DE" sz="1200" b="0" strike="noStrike" spc="-1">
                <a:solidFill>
                  <a:srgbClr val="F5F1E9"/>
                </a:solidFill>
                <a:latin typeface="PT Sans Regular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0CA7464-6C39-4028-9429-2F3B6F4C436C}" type="slidenum">
              <a:rPr lang="de-DE" sz="1200" b="0" strike="noStrike" spc="-1">
                <a:solidFill>
                  <a:srgbClr val="F5F1E9"/>
                </a:solidFill>
                <a:latin typeface="PT Sans Regular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Gerade Verbindung 18"/>
          <p:cNvSpPr/>
          <p:nvPr/>
        </p:nvSpPr>
        <p:spPr>
          <a:xfrm>
            <a:off x="588600" y="5886360"/>
            <a:ext cx="10989720" cy="360"/>
          </a:xfrm>
          <a:prstGeom prst="line">
            <a:avLst/>
          </a:prstGeom>
          <a:ln>
            <a:solidFill>
              <a:srgbClr val="F5F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.jrc.ec.europa.eu/pvg_tools/de/" TargetMode="External"/><Relationship Id="rId2" Type="http://schemas.openxmlformats.org/officeDocument/2006/relationships/hyperlink" Target="https://www.marktstammdatenregister.de/MaStR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verbraucherzentrale.de/solarrechner" TargetMode="External"/><Relationship Id="rId5" Type="http://schemas.openxmlformats.org/officeDocument/2006/relationships/hyperlink" Target="https://joshuastuebner.com/gruenen-pv" TargetMode="External"/><Relationship Id="rId4" Type="http://schemas.openxmlformats.org/officeDocument/2006/relationships/hyperlink" Target="https://solar.htw-berlin.de/rechn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ktstammdatenregister.de/MaSt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shuastuebner.com/gruenen-p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olar panel on a balcony&#10;&#10;AI-generated content may be incorrect.">
            <a:extLst>
              <a:ext uri="{FF2B5EF4-FFF2-40B4-BE49-F238E27FC236}">
                <a16:creationId xmlns:a16="http://schemas.microsoft.com/office/drawing/2014/main" id="{47748C2F-6BDE-E600-F881-88B6B2A1DA7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6" b="15518"/>
          <a:stretch>
            <a:fillRect/>
          </a:stretch>
        </p:blipFill>
        <p:spPr>
          <a:xfrm>
            <a:off x="5769882" y="-1"/>
            <a:ext cx="6418452" cy="685800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0" name="Grafik 11"/>
          <p:cNvPicPr/>
          <p:nvPr/>
        </p:nvPicPr>
        <p:blipFill>
          <a:blip r:embed="rId3"/>
          <a:stretch/>
        </p:blipFill>
        <p:spPr>
          <a:xfrm>
            <a:off x="-2353320" y="-1040040"/>
            <a:ext cx="5851440" cy="5897160"/>
          </a:xfrm>
          <a:prstGeom prst="rect">
            <a:avLst/>
          </a:prstGeom>
          <a:ln w="0">
            <a:noFill/>
          </a:ln>
        </p:spPr>
      </p:pic>
      <p:sp>
        <p:nvSpPr>
          <p:cNvPr id="421" name="Parallelogramm 3"/>
          <p:cNvSpPr/>
          <p:nvPr/>
        </p:nvSpPr>
        <p:spPr>
          <a:xfrm>
            <a:off x="2186640" y="1691280"/>
            <a:ext cx="8292174" cy="13021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22" name="Titel 1"/>
          <p:cNvSpPr/>
          <p:nvPr/>
        </p:nvSpPr>
        <p:spPr>
          <a:xfrm>
            <a:off x="2509920" y="1981800"/>
            <a:ext cx="7892280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9500" b="0" strike="noStrike" spc="-1" dirty="0">
                <a:solidFill>
                  <a:srgbClr val="005538"/>
                </a:solidFill>
                <a:latin typeface="GrueneType Black Cond Italic"/>
              </a:rPr>
              <a:t>Balkonkraftwerk</a:t>
            </a:r>
            <a:endParaRPr lang="de-DE" sz="9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arallelogramm 7"/>
          <p:cNvSpPr/>
          <p:nvPr/>
        </p:nvSpPr>
        <p:spPr>
          <a:xfrm>
            <a:off x="1208880" y="2980800"/>
            <a:ext cx="6316527" cy="1302120"/>
          </a:xfrm>
          <a:prstGeom prst="parallelogram">
            <a:avLst>
              <a:gd name="adj" fmla="val 213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24" name="Titel 1"/>
          <p:cNvSpPr/>
          <p:nvPr/>
        </p:nvSpPr>
        <p:spPr>
          <a:xfrm>
            <a:off x="1532160" y="3284280"/>
            <a:ext cx="5993247" cy="99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9500" spc="-1" dirty="0">
                <a:solidFill>
                  <a:srgbClr val="005538"/>
                </a:solidFill>
                <a:latin typeface="GrueneType Black Cond Italic"/>
              </a:rPr>
              <a:t>In der Praxis</a:t>
            </a:r>
            <a:endParaRPr lang="de-DE" sz="9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Titel 1"/>
          <p:cNvSpPr/>
          <p:nvPr/>
        </p:nvSpPr>
        <p:spPr>
          <a:xfrm>
            <a:off x="2509920" y="4433400"/>
            <a:ext cx="5943240" cy="50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de-DE" sz="4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6717960" y="5734080"/>
            <a:ext cx="4886280" cy="3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1800" b="0" strike="noStrike" spc="-1">
              <a:solidFill>
                <a:srgbClr val="F5F1E9"/>
              </a:solidFill>
              <a:latin typeface="PT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09805-0778-E18E-7E6D-9AF030AE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arallelogramm 3">
            <a:extLst>
              <a:ext uri="{FF2B5EF4-FFF2-40B4-BE49-F238E27FC236}">
                <a16:creationId xmlns:a16="http://schemas.microsoft.com/office/drawing/2014/main" id="{7714A056-6C16-7F54-964A-8CD31960F568}"/>
              </a:ext>
            </a:extLst>
          </p:cNvPr>
          <p:cNvSpPr/>
          <p:nvPr/>
        </p:nvSpPr>
        <p:spPr>
          <a:xfrm>
            <a:off x="588959" y="569880"/>
            <a:ext cx="6758897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0" name="PlaceHolder 1">
            <a:extLst>
              <a:ext uri="{FF2B5EF4-FFF2-40B4-BE49-F238E27FC236}">
                <a16:creationId xmlns:a16="http://schemas.microsoft.com/office/drawing/2014/main" id="{0F5C9244-659A-D8CB-BF11-458AEE4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79" y="753480"/>
            <a:ext cx="6596864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spc="-1" dirty="0">
                <a:solidFill>
                  <a:srgbClr val="005538"/>
                </a:solidFill>
                <a:latin typeface="GrueneType Black Cond Italic"/>
              </a:rPr>
              <a:t>Steigerung der Effizienz</a:t>
            </a:r>
            <a:endParaRPr lang="de-DE" sz="5500" b="0" strike="noStrike" spc="-1" dirty="0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31" name="PlaceHolder 2">
            <a:extLst>
              <a:ext uri="{FF2B5EF4-FFF2-40B4-BE49-F238E27FC236}">
                <a16:creationId xmlns:a16="http://schemas.microsoft.com/office/drawing/2014/main" id="{D2C7E73B-821C-C941-1F12-DF3BD7BA994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8960" y="1825560"/>
            <a:ext cx="10460040" cy="34431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20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Steigerung</a:t>
            </a: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 des </a:t>
            </a:r>
            <a:r>
              <a:rPr lang="en-US" sz="20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eigenen</a:t>
            </a: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20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Verbrauchs</a:t>
            </a: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20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bei</a:t>
            </a: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 Sonne</a:t>
            </a:r>
            <a:b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</a:br>
            <a:r>
              <a:rPr lang="en-US" sz="1800" spc="-1" dirty="0">
                <a:solidFill>
                  <a:srgbClr val="005538"/>
                </a:solidFill>
                <a:latin typeface="PT Sans" panose="020B0503020203020204" pitchFamily="34" charset="77"/>
              </a:rPr>
              <a:t>(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Höherer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Eigenverbrauch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= 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höherer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Nutzen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des 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produzierten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Stroms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= 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höhrere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Ersparnis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Spülmaschine</a:t>
            </a:r>
            <a:endParaRPr lang="en-US" sz="14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Waschmaschine</a:t>
            </a:r>
            <a:endParaRPr lang="en-US" sz="14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Backofen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Heißwasserboiler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(Duschen / Baden)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800" spc="-1" dirty="0">
                <a:solidFill>
                  <a:srgbClr val="005538"/>
                </a:solidFill>
                <a:latin typeface="PT Sans" panose="020B0503020203020204" pitchFamily="34" charset="77"/>
              </a:rPr>
              <a:t>Strom </a:t>
            </a:r>
            <a:r>
              <a:rPr lang="en-US" sz="18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speichern</a:t>
            </a:r>
            <a:endParaRPr lang="en-US" sz="18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Elektroauto</a:t>
            </a:r>
            <a:endParaRPr lang="en-US" sz="14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Powerbank</a:t>
            </a:r>
            <a:endParaRPr lang="en-US" sz="14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Richtige</a:t>
            </a:r>
            <a:r>
              <a:rPr lang="en-US" sz="14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14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Speicherbatterie</a:t>
            </a:r>
            <a:endParaRPr lang="en-US" sz="20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en-US" sz="16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de-DE" sz="1600" b="1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de-DE" sz="2000" b="1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de-DE" sz="20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FAFD25F-2A85-2788-F64E-EF44C662E15E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AD4BA0-720B-44E7-900F-D957EE725839}" type="slidenum">
              <a:rPr/>
              <a:t>10</a:t>
            </a:fld>
            <a:endParaRPr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738FF7-17B3-1FC1-D4D3-E4CBA2C67EA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248C64-B041-4821-A246-93E4DF50C90B}" type="datetime2">
              <a:rPr lang="de"/>
              <a:t>Freitag, 15. August 2025</a:t>
            </a:fld>
            <a:endParaRPr lang="de"/>
          </a:p>
        </p:txBody>
      </p:sp>
      <p:sp>
        <p:nvSpPr>
          <p:cNvPr id="2" name="Notched Right Arrow 1">
            <a:extLst>
              <a:ext uri="{FF2B5EF4-FFF2-40B4-BE49-F238E27FC236}">
                <a16:creationId xmlns:a16="http://schemas.microsoft.com/office/drawing/2014/main" id="{72206FA3-86DE-5FE0-F10F-0F4652FFC62E}"/>
              </a:ext>
            </a:extLst>
          </p:cNvPr>
          <p:cNvSpPr/>
          <p:nvPr/>
        </p:nvSpPr>
        <p:spPr>
          <a:xfrm>
            <a:off x="588960" y="5327971"/>
            <a:ext cx="978408" cy="484632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D7211-12D9-E4DD-C049-A0A2A639884A}"/>
              </a:ext>
            </a:extLst>
          </p:cNvPr>
          <p:cNvSpPr txBox="1"/>
          <p:nvPr/>
        </p:nvSpPr>
        <p:spPr>
          <a:xfrm>
            <a:off x="1730829" y="5364114"/>
            <a:ext cx="8733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PT Sans" panose="020B0503020203020204" pitchFamily="34" charset="77"/>
              </a:rPr>
              <a:t>Rendite</a:t>
            </a:r>
            <a:r>
              <a:rPr lang="en-US" sz="2000" b="1" dirty="0">
                <a:latin typeface="PT Sans" panose="020B0503020203020204" pitchFamily="34" charset="77"/>
              </a:rPr>
              <a:t> von </a:t>
            </a:r>
            <a:r>
              <a:rPr lang="en-US" sz="2000" b="1" dirty="0" err="1">
                <a:latin typeface="PT Sans" panose="020B0503020203020204" pitchFamily="34" charset="77"/>
              </a:rPr>
              <a:t>verbrauchtem</a:t>
            </a:r>
            <a:r>
              <a:rPr lang="en-US" sz="2000" b="1" dirty="0">
                <a:latin typeface="PT Sans" panose="020B0503020203020204" pitchFamily="34" charset="77"/>
              </a:rPr>
              <a:t> Strom </a:t>
            </a:r>
            <a:r>
              <a:rPr lang="en-US" sz="2000" b="1" dirty="0" err="1">
                <a:latin typeface="PT Sans" panose="020B0503020203020204" pitchFamily="34" charset="77"/>
              </a:rPr>
              <a:t>ist</a:t>
            </a:r>
            <a:r>
              <a:rPr lang="en-US" sz="2000" b="1" dirty="0">
                <a:latin typeface="PT Sans" panose="020B0503020203020204" pitchFamily="34" charset="77"/>
              </a:rPr>
              <a:t> circa 4-5x so </a:t>
            </a:r>
            <a:r>
              <a:rPr lang="en-US" sz="2000" b="1" dirty="0" err="1">
                <a:latin typeface="PT Sans" panose="020B0503020203020204" pitchFamily="34" charset="77"/>
              </a:rPr>
              <a:t>hoch</a:t>
            </a:r>
            <a:r>
              <a:rPr lang="en-US" sz="2000" b="1" dirty="0">
                <a:latin typeface="PT Sans" panose="020B0503020203020204" pitchFamily="34" charset="77"/>
              </a:rPr>
              <a:t> </a:t>
            </a:r>
            <a:r>
              <a:rPr lang="en-US" sz="2000" b="1" dirty="0" err="1">
                <a:latin typeface="PT Sans" panose="020B0503020203020204" pitchFamily="34" charset="77"/>
              </a:rPr>
              <a:t>wie</a:t>
            </a:r>
            <a:r>
              <a:rPr lang="en-US" sz="2000" b="1" dirty="0">
                <a:latin typeface="PT Sans" panose="020B0503020203020204" pitchFamily="34" charset="77"/>
              </a:rPr>
              <a:t> von </a:t>
            </a:r>
            <a:r>
              <a:rPr lang="en-US" sz="2000" b="1" dirty="0" err="1">
                <a:latin typeface="PT Sans" panose="020B0503020203020204" pitchFamily="34" charset="77"/>
              </a:rPr>
              <a:t>eingespeistem</a:t>
            </a:r>
            <a:endParaRPr lang="en-US" sz="2000" b="1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669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DB4F5A-CF35-AFF3-3785-4A061120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925633D7-C2D9-C721-A2AB-D5D30DFA2C1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8DE7C2E-2991-4A70-83E2-6D7226A3B12D}" type="slidenum">
              <a:rPr/>
              <a:t>11</a:t>
            </a:fld>
            <a:endParaRPr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8BB312-E7D2-8227-B0EF-14B712E4DA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B017DB-5661-4209-9897-9100DDC3A14E}" type="datetime2">
              <a:rPr lang="de"/>
              <a:t>Freitag, 15. August 2025</a:t>
            </a:fld>
            <a:endParaRPr lang="de"/>
          </a:p>
        </p:txBody>
      </p:sp>
      <p:sp>
        <p:nvSpPr>
          <p:cNvPr id="7" name="Parallelogramm 4">
            <a:extLst>
              <a:ext uri="{FF2B5EF4-FFF2-40B4-BE49-F238E27FC236}">
                <a16:creationId xmlns:a16="http://schemas.microsoft.com/office/drawing/2014/main" id="{66B9DC89-0D10-6ED5-345F-73AC4351CBF9}"/>
              </a:ext>
            </a:extLst>
          </p:cNvPr>
          <p:cNvSpPr/>
          <p:nvPr/>
        </p:nvSpPr>
        <p:spPr>
          <a:xfrm>
            <a:off x="651940" y="2085840"/>
            <a:ext cx="6347574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CB7BBA82-04BE-E18C-5866-9085F98C54C1}"/>
              </a:ext>
            </a:extLst>
          </p:cNvPr>
          <p:cNvSpPr txBox="1">
            <a:spLocks/>
          </p:cNvSpPr>
          <p:nvPr/>
        </p:nvSpPr>
        <p:spPr>
          <a:xfrm>
            <a:off x="863750" y="225468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500" spc="-1" dirty="0">
                <a:solidFill>
                  <a:srgbClr val="005538"/>
                </a:solidFill>
                <a:latin typeface="GrueneType Black Cond Italic"/>
              </a:rPr>
              <a:t>Weitere Möglichkeiten</a:t>
            </a:r>
            <a:endParaRPr lang="de-DE" sz="5500" spc="-1" dirty="0">
              <a:solidFill>
                <a:srgbClr val="F5F1E9"/>
              </a:solidFill>
              <a:latin typeface="Calibri"/>
            </a:endParaRPr>
          </a:p>
        </p:txBody>
      </p:sp>
      <p:sp>
        <p:nvSpPr>
          <p:cNvPr id="10" name="Parallelogramm 4">
            <a:extLst>
              <a:ext uri="{FF2B5EF4-FFF2-40B4-BE49-F238E27FC236}">
                <a16:creationId xmlns:a16="http://schemas.microsoft.com/office/drawing/2014/main" id="{1AB54203-567E-6856-2910-33C6890ABE7F}"/>
              </a:ext>
            </a:extLst>
          </p:cNvPr>
          <p:cNvSpPr/>
          <p:nvPr/>
        </p:nvSpPr>
        <p:spPr>
          <a:xfrm>
            <a:off x="863750" y="2876760"/>
            <a:ext cx="5841850" cy="713520"/>
          </a:xfrm>
          <a:prstGeom prst="parallelogram">
            <a:avLst>
              <a:gd name="adj" fmla="val 213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7324849-37A3-68CB-62E4-0DE88FF38D76}"/>
              </a:ext>
            </a:extLst>
          </p:cNvPr>
          <p:cNvSpPr/>
          <p:nvPr/>
        </p:nvSpPr>
        <p:spPr>
          <a:xfrm>
            <a:off x="1086229" y="2991240"/>
            <a:ext cx="75171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800" b="0" strike="noStrike" spc="-1" dirty="0">
                <a:solidFill>
                  <a:srgbClr val="005538"/>
                </a:solidFill>
                <a:latin typeface="GrueneType Black Cond Italic"/>
              </a:rPr>
              <a:t>Für die, die mehr wollen</a:t>
            </a:r>
            <a:endParaRPr lang="de-DE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EC072-E037-DD65-27BB-DCA426BD0A19}"/>
              </a:ext>
            </a:extLst>
          </p:cNvPr>
          <p:cNvSpPr txBox="1"/>
          <p:nvPr/>
        </p:nvSpPr>
        <p:spPr>
          <a:xfrm>
            <a:off x="7166475" y="3955863"/>
            <a:ext cx="21584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/>
              <a:t>🤓</a:t>
            </a:r>
          </a:p>
        </p:txBody>
      </p:sp>
    </p:spTree>
    <p:extLst>
      <p:ext uri="{BB962C8B-B14F-4D97-AF65-F5344CB8AC3E}">
        <p14:creationId xmlns:p14="http://schemas.microsoft.com/office/powerpoint/2010/main" val="26953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arallelogramm 4"/>
          <p:cNvSpPr/>
          <p:nvPr/>
        </p:nvSpPr>
        <p:spPr>
          <a:xfrm>
            <a:off x="588960" y="569880"/>
            <a:ext cx="5191354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838080" y="75348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 dirty="0">
                <a:solidFill>
                  <a:srgbClr val="005538"/>
                </a:solidFill>
                <a:latin typeface="GrueneType Black Cond Italic"/>
              </a:rPr>
              <a:t>Datenauswertung</a:t>
            </a:r>
            <a:endParaRPr lang="de-DE" sz="5500" b="0" strike="noStrike" spc="-1" dirty="0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588960" y="1825560"/>
            <a:ext cx="5004000" cy="390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005538"/>
                </a:solidFill>
                <a:latin typeface="PT Sans Regular"/>
              </a:rPr>
              <a:t>Jedes BKW hat </a:t>
            </a:r>
            <a:r>
              <a:rPr lang="de-DE" sz="2400" b="0" strike="noStrike" spc="-1" dirty="0" err="1">
                <a:solidFill>
                  <a:srgbClr val="005538"/>
                </a:solidFill>
                <a:latin typeface="PT Sans Regular"/>
              </a:rPr>
              <a:t>idR</a:t>
            </a:r>
            <a:r>
              <a:rPr lang="de-DE" sz="2400" spc="-1" dirty="0">
                <a:solidFill>
                  <a:srgbClr val="005538"/>
                </a:solidFill>
                <a:latin typeface="PT Sans Regular"/>
              </a:rPr>
              <a:t> eine Statistik über Ertrag</a:t>
            </a: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400" spc="-1" dirty="0">
                <a:solidFill>
                  <a:srgbClr val="005538"/>
                </a:solidFill>
                <a:latin typeface="PT Sans Regular"/>
              </a:rPr>
              <a:t>Auslesen des Stromverbrauchs über IR-Lesekopf (</a:t>
            </a:r>
            <a:r>
              <a:rPr lang="de-DE" sz="2400" spc="-1" dirty="0" err="1">
                <a:solidFill>
                  <a:srgbClr val="005538"/>
                </a:solidFill>
                <a:latin typeface="PT Sans Regular"/>
              </a:rPr>
              <a:t>Tasmota</a:t>
            </a:r>
            <a:r>
              <a:rPr lang="de-DE" sz="2400" spc="-1" dirty="0">
                <a:solidFill>
                  <a:srgbClr val="005538"/>
                </a:solidFill>
                <a:latin typeface="PT Sans Regular"/>
              </a:rPr>
              <a:t>) ermöglicht konkretes Handeln</a:t>
            </a: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400" spc="-1" dirty="0">
                <a:solidFill>
                  <a:srgbClr val="005538"/>
                </a:solidFill>
                <a:latin typeface="PT Sans Regular"/>
              </a:rPr>
              <a:t>Optimierung der Ausrichtung für mehr Ertrag</a:t>
            </a: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400" spc="-1" dirty="0">
                <a:solidFill>
                  <a:srgbClr val="005538"/>
                </a:solidFill>
                <a:latin typeface="PT Sans Regular"/>
              </a:rPr>
              <a:t>Dynamische Einspeiseverträge &amp; Lademöglichkeiten</a:t>
            </a: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endParaRPr lang="de-DE" sz="2400" spc="-1" dirty="0">
              <a:solidFill>
                <a:srgbClr val="005538"/>
              </a:solidFill>
              <a:latin typeface="PT Sans Regular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endParaRPr lang="de-DE" sz="2400" spc="-1" dirty="0">
              <a:solidFill>
                <a:srgbClr val="005538"/>
              </a:solidFill>
              <a:latin typeface="PT Sans Regular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endParaRPr lang="de-DE" sz="2400" b="0" strike="noStrike" spc="-1" dirty="0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565E6C0-CC59-44EA-A175-DFB1FAF71B21}" type="slidenum">
              <a:rPr/>
              <a:t>12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fld id="{B08306CB-EC32-4EF4-9DCE-95CF2824358B}" type="datetime2">
              <a:rPr lang="de"/>
              <a:t>Freitag, 15. August 2025</a:t>
            </a:fld>
            <a:endParaRPr lang="de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726CAE-A003-F1BB-4EC8-C75152CAB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73" y="1124280"/>
            <a:ext cx="6348105" cy="3127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arallelogramm 3"/>
          <p:cNvSpPr/>
          <p:nvPr/>
        </p:nvSpPr>
        <p:spPr>
          <a:xfrm>
            <a:off x="588959" y="569880"/>
            <a:ext cx="7433811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838080" y="76356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 dirty="0">
                <a:solidFill>
                  <a:srgbClr val="005538"/>
                </a:solidFill>
                <a:latin typeface="GrueneType Black Cond Italic"/>
              </a:rPr>
              <a:t>Weitere Links und </a:t>
            </a:r>
            <a:r>
              <a:rPr lang="de-DE" sz="5500" b="0" strike="noStrike" spc="-1" dirty="0" err="1">
                <a:solidFill>
                  <a:srgbClr val="005538"/>
                </a:solidFill>
                <a:latin typeface="GrueneType Black Cond Italic"/>
              </a:rPr>
              <a:t>QUellen</a:t>
            </a:r>
            <a:endParaRPr lang="de-DE" sz="5500" b="0" strike="noStrike" spc="-1" dirty="0">
              <a:solidFill>
                <a:srgbClr val="F5F1E9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588960" y="1825560"/>
            <a:ext cx="1098936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F5F1E9"/>
              </a:buClr>
              <a:buFont typeface="Arial"/>
              <a:buChar char="•"/>
            </a:pPr>
            <a:r>
              <a:rPr lang="de-DE" sz="2400" spc="-1" dirty="0">
                <a:solidFill>
                  <a:srgbClr val="F5F1E9"/>
                </a:solidFill>
                <a:latin typeface="PT Sans"/>
                <a:hlinkClick r:id="rId2"/>
              </a:rPr>
              <a:t>Markstammdatenregister</a:t>
            </a:r>
            <a:endParaRPr lang="de-DE" sz="2400" spc="-1" dirty="0">
              <a:solidFill>
                <a:srgbClr val="F5F1E9"/>
              </a:solidFill>
              <a:latin typeface="PT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F5F1E9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F5F1E9"/>
                </a:solidFill>
                <a:latin typeface="PT Sans Regular"/>
                <a:hlinkClick r:id="rId3"/>
              </a:rPr>
              <a:t>Geographische Daten zu PV</a:t>
            </a:r>
            <a:r>
              <a:rPr lang="de-DE" sz="2400" spc="-1" dirty="0">
                <a:solidFill>
                  <a:srgbClr val="F5F1E9"/>
                </a:solidFill>
                <a:latin typeface="PT Sans Regular"/>
                <a:hlinkClick r:id="rId3"/>
              </a:rPr>
              <a:t>-Erträgen der EU</a:t>
            </a:r>
            <a:endParaRPr lang="de-DE" sz="2400" spc="-1" dirty="0">
              <a:solidFill>
                <a:srgbClr val="F5F1E9"/>
              </a:solidFill>
              <a:latin typeface="PT Sans Regular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F5F1E9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F5F1E9"/>
                </a:solidFill>
                <a:latin typeface="PT Sans Regular"/>
                <a:hlinkClick r:id="rId4"/>
              </a:rPr>
              <a:t>Diverse Solarrechner der HTW Berlin</a:t>
            </a:r>
            <a:endParaRPr lang="de-DE" sz="2400" b="0" strike="noStrike" spc="-1" dirty="0">
              <a:solidFill>
                <a:srgbClr val="F5F1E9"/>
              </a:solidFill>
              <a:latin typeface="PT Sans Regular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F5F1E9"/>
              </a:buClr>
              <a:buFont typeface="Arial"/>
              <a:buChar char="•"/>
            </a:pPr>
            <a:r>
              <a:rPr lang="de-DE" sz="2400" spc="-1" dirty="0">
                <a:solidFill>
                  <a:srgbClr val="F5F1E9"/>
                </a:solidFill>
                <a:latin typeface="PT Sans Regular"/>
                <a:hlinkClick r:id="rId5"/>
              </a:rPr>
              <a:t>Einfacher Solarrechner von Joshua Stübner für Amt Neuhaus</a:t>
            </a:r>
            <a:endParaRPr lang="de-DE" sz="2400" spc="-1" dirty="0">
              <a:solidFill>
                <a:srgbClr val="F5F1E9"/>
              </a:solidFill>
              <a:latin typeface="PT Sans Regular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F5F1E9"/>
              </a:buClr>
              <a:buFont typeface="Arial"/>
              <a:buChar char="•"/>
            </a:pPr>
            <a:r>
              <a:rPr lang="de-DE" sz="2400" b="0" strike="noStrike" spc="-1" dirty="0">
                <a:solidFill>
                  <a:srgbClr val="F5F1E9"/>
                </a:solidFill>
                <a:latin typeface="PT Sans Regular"/>
                <a:hlinkClick r:id="rId6"/>
              </a:rPr>
              <a:t>Solarrechner der Verbraucherzentrale</a:t>
            </a:r>
            <a:endParaRPr lang="de-DE" sz="2400" b="0" strike="noStrike" spc="-1" dirty="0">
              <a:solidFill>
                <a:srgbClr val="F5F1E9"/>
              </a:solidFill>
              <a:latin typeface="PT Sans Regular"/>
            </a:endParaRPr>
          </a:p>
          <a:p>
            <a:pPr marL="0" indent="0">
              <a:lnSpc>
                <a:spcPct val="100000"/>
              </a:lnSpc>
              <a:spcBef>
                <a:spcPts val="1001"/>
              </a:spcBef>
              <a:buClr>
                <a:srgbClr val="F5F1E9"/>
              </a:buClr>
              <a:buNone/>
            </a:pPr>
            <a:endParaRPr lang="de-DE" sz="2400" b="0" strike="noStrike" spc="-1" dirty="0">
              <a:solidFill>
                <a:srgbClr val="F5F1E9"/>
              </a:solidFill>
              <a:latin typeface="PT Sans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113F239-2FFE-4719-A573-EC3BE03C5FB6}" type="slidenum">
              <a:rPr/>
              <a:t>13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0DEABD1-D0B3-44B3-A362-AE955719D883}" type="datetime2">
              <a:rPr lang="de"/>
              <a:t>Freitag, 15. August 2025</a:t>
            </a:fld>
            <a:endParaRPr lang="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arallelogramm 3"/>
          <p:cNvSpPr/>
          <p:nvPr/>
        </p:nvSpPr>
        <p:spPr>
          <a:xfrm>
            <a:off x="588960" y="569880"/>
            <a:ext cx="3326040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838080" y="753480"/>
            <a:ext cx="290916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>
                <a:solidFill>
                  <a:srgbClr val="005538"/>
                </a:solidFill>
                <a:latin typeface="GrueneType Black Cond Italic"/>
              </a:rPr>
              <a:t>Gliederung</a:t>
            </a:r>
            <a:endParaRPr lang="de-DE" sz="5500" b="0" strike="noStrike" spc="-1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588960" y="1825560"/>
            <a:ext cx="1098936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1800" b="0" strike="noStrike" spc="-1" dirty="0">
                <a:solidFill>
                  <a:srgbClr val="005538"/>
                </a:solidFill>
                <a:latin typeface="PT Sans" panose="020B0503020203020204" pitchFamily="34" charset="77"/>
              </a:rPr>
              <a:t>Einrichtung des Balkonkraftwerks</a:t>
            </a:r>
          </a:p>
          <a:p>
            <a:pPr marL="914400" lvl="1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Aufbauen und anschließen</a:t>
            </a:r>
          </a:p>
          <a:p>
            <a:pPr marL="914400" lvl="1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1600" b="0" strike="noStrike" spc="-1" dirty="0">
                <a:solidFill>
                  <a:srgbClr val="005538"/>
                </a:solidFill>
                <a:latin typeface="PT Sans" panose="020B0503020203020204" pitchFamily="34" charset="77"/>
              </a:rPr>
              <a:t>Ausrichten</a:t>
            </a:r>
          </a:p>
          <a:p>
            <a:pPr marL="914400" lvl="1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Anmelden</a:t>
            </a:r>
            <a:endParaRPr lang="de-DE" sz="1600" b="0" strike="noStrike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1800" b="0" strike="noStrike" spc="-1" dirty="0">
                <a:solidFill>
                  <a:srgbClr val="005538"/>
                </a:solidFill>
                <a:latin typeface="PT Sans" panose="020B0503020203020204" pitchFamily="34" charset="77"/>
              </a:rPr>
              <a:t>Balkonkraftwerk in Zahlen</a:t>
            </a:r>
          </a:p>
          <a:p>
            <a:pPr marL="914400" lvl="1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Ertragsberechnung</a:t>
            </a:r>
          </a:p>
          <a:p>
            <a:pPr marL="914400" lvl="1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1600" b="0" strike="noStrike" spc="-1" dirty="0">
                <a:solidFill>
                  <a:srgbClr val="005538"/>
                </a:solidFill>
                <a:latin typeface="PT Sans" panose="020B0503020203020204" pitchFamily="34" charset="77"/>
              </a:rPr>
              <a:t>Mein BKW</a:t>
            </a:r>
          </a:p>
          <a:p>
            <a:pPr marL="914400" lvl="1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Tipps zur Effizienzsteigerung</a:t>
            </a:r>
            <a:endParaRPr lang="de-DE" sz="18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2000" b="0" strike="noStrike" spc="-1" dirty="0">
                <a:solidFill>
                  <a:srgbClr val="005538"/>
                </a:solidFill>
                <a:latin typeface="PT Sans" panose="020B0503020203020204" pitchFamily="34" charset="77"/>
              </a:rPr>
              <a:t>Weitere Möglichkeiten</a:t>
            </a: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Calibri Light"/>
              <a:buAutoNum type="arabicPeriod"/>
            </a:pP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Weitere Links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AD4BA0-720B-44E7-900F-D957EE725839}" type="slidenum">
              <a:rPr/>
              <a:t>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248C64-B041-4821-A246-93E4DF50C90B}" type="datetime2">
              <a:rPr lang="de"/>
              <a:t>Freitag, 15. August 2025</a:t>
            </a:fld>
            <a:endParaRPr lang="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arallelogramm 3"/>
          <p:cNvSpPr/>
          <p:nvPr/>
        </p:nvSpPr>
        <p:spPr>
          <a:xfrm>
            <a:off x="588959" y="569880"/>
            <a:ext cx="7510012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838080" y="76356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 dirty="0">
                <a:solidFill>
                  <a:srgbClr val="005538"/>
                </a:solidFill>
                <a:latin typeface="GrueneType Black Cond Italic"/>
              </a:rPr>
              <a:t>Aufbauen und Anschließen</a:t>
            </a:r>
            <a:endParaRPr lang="de-DE" sz="5500" b="0" strike="noStrike" spc="-1" dirty="0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588960" y="1825560"/>
            <a:ext cx="6470746" cy="311631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5538"/>
                </a:solidFill>
                <a:latin typeface="PT Sans"/>
              </a:rPr>
              <a:t>Befestigen entsprechend der Situation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spc="-1" dirty="0">
                <a:solidFill>
                  <a:srgbClr val="005538"/>
                </a:solidFill>
                <a:latin typeface="PT Sans"/>
              </a:rPr>
              <a:t>Auf Schrägdach mit Schienen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5538"/>
                </a:solidFill>
                <a:latin typeface="PT Sans"/>
              </a:rPr>
              <a:t>A</a:t>
            </a:r>
            <a:r>
              <a:rPr lang="de-DE" sz="1800" spc="-1" dirty="0">
                <a:solidFill>
                  <a:srgbClr val="005538"/>
                </a:solidFill>
                <a:latin typeface="PT Sans"/>
              </a:rPr>
              <a:t>m Gitterbalkon mit Halterung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5538"/>
                </a:solidFill>
                <a:latin typeface="PT Sans"/>
              </a:rPr>
              <a:t>Auf Flachdach / im Garten per Aufständerung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2000" spc="-1" dirty="0">
                <a:solidFill>
                  <a:srgbClr val="005538"/>
                </a:solidFill>
                <a:latin typeface="PT Sans"/>
              </a:rPr>
              <a:t>Stecker kommt in die Steckdose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5538"/>
                </a:solidFill>
                <a:latin typeface="PT Sans"/>
              </a:rPr>
              <a:t>Schuko-Stecker oder Wieland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spc="-1" dirty="0">
                <a:solidFill>
                  <a:srgbClr val="005538"/>
                </a:solidFill>
                <a:latin typeface="PT Sans"/>
              </a:rPr>
              <a:t>Idealerweise kürzere Strecke, aber per Erdkabel auch Verlängerung möglich</a:t>
            </a:r>
            <a:endParaRPr lang="de-DE" sz="1800" b="0" strike="noStrike" spc="-1" dirty="0">
              <a:solidFill>
                <a:srgbClr val="005538"/>
              </a:solidFill>
              <a:latin typeface="PT Sans"/>
            </a:endParaRPr>
          </a:p>
          <a:p>
            <a:pPr marL="457200" lvl="1" indent="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None/>
            </a:pPr>
            <a:endParaRPr lang="de-DE" sz="1800" spc="-1" dirty="0">
              <a:solidFill>
                <a:srgbClr val="005538"/>
              </a:solidFill>
              <a:latin typeface="PT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C8DEC8-1624-48CB-8184-ADB6399302FE}" type="slidenum">
              <a:rPr/>
              <a:t>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276D95B-DC27-4DD9-BFFA-253AF9C042BF}" type="datetime2">
              <a:rPr lang="de"/>
              <a:t>Freitag, 15. August 2025</a:t>
            </a:fld>
            <a:endParaRPr lang="de"/>
          </a:p>
        </p:txBody>
      </p:sp>
      <p:sp>
        <p:nvSpPr>
          <p:cNvPr id="2" name="Notched Right Arrow 1">
            <a:extLst>
              <a:ext uri="{FF2B5EF4-FFF2-40B4-BE49-F238E27FC236}">
                <a16:creationId xmlns:a16="http://schemas.microsoft.com/office/drawing/2014/main" id="{2EF19F16-CA23-33CF-F448-0BAA79B53895}"/>
              </a:ext>
            </a:extLst>
          </p:cNvPr>
          <p:cNvSpPr/>
          <p:nvPr/>
        </p:nvSpPr>
        <p:spPr>
          <a:xfrm>
            <a:off x="588959" y="5213118"/>
            <a:ext cx="978408" cy="484632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olar panels on a shed&#10;&#10;AI-generated content may be incorrect.">
            <a:extLst>
              <a:ext uri="{FF2B5EF4-FFF2-40B4-BE49-F238E27FC236}">
                <a16:creationId xmlns:a16="http://schemas.microsoft.com/office/drawing/2014/main" id="{89FEFF0C-06AE-93CB-BB50-4D7B651A6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8"/>
          <a:stretch>
            <a:fillRect/>
          </a:stretch>
        </p:blipFill>
        <p:spPr>
          <a:xfrm>
            <a:off x="8583743" y="1192680"/>
            <a:ext cx="3366686" cy="2428767"/>
          </a:xfrm>
          <a:prstGeom prst="rect">
            <a:avLst/>
          </a:prstGeom>
        </p:spPr>
      </p:pic>
      <p:pic>
        <p:nvPicPr>
          <p:cNvPr id="8" name="Picture 7" descr="A solar panel in a grassy field&#10;&#10;AI-generated content may be incorrect.">
            <a:extLst>
              <a:ext uri="{FF2B5EF4-FFF2-40B4-BE49-F238E27FC236}">
                <a16:creationId xmlns:a16="http://schemas.microsoft.com/office/drawing/2014/main" id="{5836779D-0C29-E7DF-9068-F417A953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8479" r="11172" b="10147"/>
          <a:stretch>
            <a:fillRect/>
          </a:stretch>
        </p:blipFill>
        <p:spPr>
          <a:xfrm>
            <a:off x="7215942" y="3178383"/>
            <a:ext cx="3238355" cy="25193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6075B7-2074-3F2E-4F4F-1AB1ECAEFB66}"/>
              </a:ext>
            </a:extLst>
          </p:cNvPr>
          <p:cNvSpPr txBox="1"/>
          <p:nvPr/>
        </p:nvSpPr>
        <p:spPr>
          <a:xfrm>
            <a:off x="1702648" y="5109555"/>
            <a:ext cx="55132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spc="-1" dirty="0">
                <a:solidFill>
                  <a:srgbClr val="005538"/>
                </a:solidFill>
                <a:latin typeface="PT Sans"/>
              </a:rPr>
              <a:t>Für fast jeden gibt es eine </a:t>
            </a:r>
          </a:p>
          <a:p>
            <a:r>
              <a:rPr lang="de-DE" sz="2000" b="1" spc="-1" dirty="0">
                <a:solidFill>
                  <a:srgbClr val="005538"/>
                </a:solidFill>
                <a:latin typeface="PT Sans"/>
              </a:rPr>
              <a:t>Möglichkeit des Aufbaus</a:t>
            </a:r>
            <a:endParaRPr lang="de-DE" sz="1600" b="1" spc="-1" dirty="0">
              <a:solidFill>
                <a:srgbClr val="005538"/>
              </a:solidFill>
              <a:latin typeface="PT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CEC46-C4B6-C075-8CE3-D8087DAF0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arallelogramm 4">
            <a:extLst>
              <a:ext uri="{FF2B5EF4-FFF2-40B4-BE49-F238E27FC236}">
                <a16:creationId xmlns:a16="http://schemas.microsoft.com/office/drawing/2014/main" id="{3A2835F6-A2B9-0838-C80A-54226FAE9058}"/>
              </a:ext>
            </a:extLst>
          </p:cNvPr>
          <p:cNvSpPr/>
          <p:nvPr/>
        </p:nvSpPr>
        <p:spPr>
          <a:xfrm>
            <a:off x="588960" y="569880"/>
            <a:ext cx="3427869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7" name="PlaceHolder 1">
            <a:extLst>
              <a:ext uri="{FF2B5EF4-FFF2-40B4-BE49-F238E27FC236}">
                <a16:creationId xmlns:a16="http://schemas.microsoft.com/office/drawing/2014/main" id="{0A53396E-DE9F-B670-8BA8-2DF13EA2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5348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 dirty="0">
                <a:solidFill>
                  <a:srgbClr val="005538"/>
                </a:solidFill>
                <a:latin typeface="GrueneType Black Cond Italic"/>
              </a:rPr>
              <a:t>Ausrichten</a:t>
            </a:r>
            <a:endParaRPr lang="de-DE" sz="5500" b="0" strike="noStrike" spc="-1" dirty="0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38" name="PlaceHolder 2">
            <a:extLst>
              <a:ext uri="{FF2B5EF4-FFF2-40B4-BE49-F238E27FC236}">
                <a16:creationId xmlns:a16="http://schemas.microsoft.com/office/drawing/2014/main" id="{91DE2870-9ECA-697F-0264-CD9925916C0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8960" y="1825560"/>
            <a:ext cx="5004000" cy="390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b="1" strike="noStrike" spc="-1" dirty="0">
                <a:solidFill>
                  <a:srgbClr val="005538"/>
                </a:solidFill>
                <a:latin typeface="PT Sans Regular"/>
              </a:rPr>
              <a:t>Einzelne </a:t>
            </a:r>
            <a:r>
              <a:rPr lang="de-DE" sz="1800" b="1" strike="noStrike" spc="-1" dirty="0" err="1">
                <a:solidFill>
                  <a:srgbClr val="005538"/>
                </a:solidFill>
                <a:latin typeface="PT Sans Regular"/>
              </a:rPr>
              <a:t>Panele</a:t>
            </a:r>
            <a:r>
              <a:rPr lang="de-DE" sz="1800" spc="-1" dirty="0">
                <a:solidFill>
                  <a:srgbClr val="005538"/>
                </a:solidFill>
                <a:latin typeface="PT Sans Regular"/>
              </a:rPr>
              <a:t>: Ausrichtung Richtung Süden</a:t>
            </a: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b="1" strike="noStrike" spc="-1" dirty="0">
                <a:solidFill>
                  <a:srgbClr val="005538"/>
                </a:solidFill>
                <a:latin typeface="PT Sans Regular"/>
              </a:rPr>
              <a:t>Mehrere </a:t>
            </a:r>
            <a:r>
              <a:rPr lang="de-DE" sz="1800" b="1" strike="noStrike" spc="-1" dirty="0" err="1">
                <a:solidFill>
                  <a:srgbClr val="005538"/>
                </a:solidFill>
                <a:latin typeface="PT Sans Regular"/>
              </a:rPr>
              <a:t>Panele</a:t>
            </a:r>
            <a:r>
              <a:rPr lang="de-DE" sz="1800" b="0" strike="noStrike" spc="-1" dirty="0">
                <a:solidFill>
                  <a:srgbClr val="005538"/>
                </a:solidFill>
                <a:latin typeface="PT Sans Regular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5538"/>
                </a:solidFill>
                <a:latin typeface="PT Sans Regular"/>
              </a:rPr>
              <a:t>Richtung Süden für maximale Peaks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600" spc="-1" dirty="0">
                <a:solidFill>
                  <a:srgbClr val="005538"/>
                </a:solidFill>
                <a:latin typeface="PT Sans Regular"/>
              </a:rPr>
              <a:t>Ost-West Ausrichtung für längere Produktion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b="0" strike="noStrike" spc="-1" dirty="0">
                <a:solidFill>
                  <a:srgbClr val="005538"/>
                </a:solidFill>
                <a:latin typeface="PT Sans Regular"/>
              </a:rPr>
              <a:t>Neigungswinkel: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600" spc="-1" dirty="0" err="1">
                <a:solidFill>
                  <a:srgbClr val="005538"/>
                </a:solidFill>
                <a:latin typeface="PT Sans Regular"/>
              </a:rPr>
              <a:t>idR</a:t>
            </a:r>
            <a:r>
              <a:rPr lang="de-DE" sz="1600" spc="-1" dirty="0">
                <a:solidFill>
                  <a:srgbClr val="005538"/>
                </a:solidFill>
                <a:latin typeface="PT Sans Regular"/>
              </a:rPr>
              <a:t>. </a:t>
            </a:r>
            <a:r>
              <a:rPr lang="de-DE" sz="1600" b="1" spc="-1" dirty="0">
                <a:solidFill>
                  <a:srgbClr val="005538"/>
                </a:solidFill>
                <a:latin typeface="PT Sans Regular"/>
              </a:rPr>
              <a:t>35%</a:t>
            </a:r>
            <a:r>
              <a:rPr lang="de-DE" sz="1600" spc="-1" dirty="0">
                <a:solidFill>
                  <a:srgbClr val="005538"/>
                </a:solidFill>
                <a:latin typeface="PT Sans Regular"/>
              </a:rPr>
              <a:t> ideal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005538"/>
                </a:solidFill>
                <a:latin typeface="PT Sans Regular"/>
              </a:rPr>
              <a:t>Flacher bei Ost-West-Ausrichtung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600" spc="-1" dirty="0" err="1">
                <a:solidFill>
                  <a:srgbClr val="005538"/>
                </a:solidFill>
                <a:latin typeface="PT Sans Regular"/>
              </a:rPr>
              <a:t>Abhänging</a:t>
            </a:r>
            <a:r>
              <a:rPr lang="de-DE" sz="1600" spc="-1" dirty="0">
                <a:solidFill>
                  <a:srgbClr val="005538"/>
                </a:solidFill>
                <a:latin typeface="PT Sans Regular"/>
              </a:rPr>
              <a:t> von Jahreszeit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  <a:buFont typeface="Arial"/>
              <a:buChar char="•"/>
            </a:pPr>
            <a:r>
              <a:rPr lang="de-DE" sz="1800" b="1" strike="noStrike" spc="-1" dirty="0">
                <a:solidFill>
                  <a:srgbClr val="005538"/>
                </a:solidFill>
                <a:latin typeface="PT Sans Regular"/>
              </a:rPr>
              <a:t>Unter</a:t>
            </a:r>
            <a:r>
              <a:rPr lang="de-DE" sz="1800" b="1" spc="-1" dirty="0">
                <a:solidFill>
                  <a:srgbClr val="005538"/>
                </a:solidFill>
                <a:latin typeface="PT Sans Regular"/>
              </a:rPr>
              <a:t>m Strich: Optimierung möglich, aber jede Installation ist sinnvoll</a:t>
            </a:r>
            <a:endParaRPr lang="de-DE" sz="1800" b="1" strike="noStrike" spc="-1" dirty="0">
              <a:solidFill>
                <a:srgbClr val="005538"/>
              </a:solidFill>
              <a:latin typeface="PT Sans Regular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473F166-9987-290F-1716-313BE67637DA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565E6C0-CC59-44EA-A175-DFB1FAF71B21}" type="slidenum">
              <a:rPr/>
              <a:t>4</a:t>
            </a:fld>
            <a:endParaRPr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C5B6CA4-0159-49F6-9905-E69AD2FFDB37}"/>
              </a:ext>
            </a:extLst>
          </p:cNvPr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fld id="{B08306CB-EC32-4EF4-9DCE-95CF2824358B}" type="datetime2">
              <a:rPr lang="de"/>
              <a:t>Freitag, 15. August 2025</a:t>
            </a:fld>
            <a:endParaRPr lang="de" dirty="0"/>
          </a:p>
        </p:txBody>
      </p:sp>
      <p:pic>
        <p:nvPicPr>
          <p:cNvPr id="2" name="Content Placeholder 2" descr="A chart with numbers and a rainbow colored background&#10;&#10;AI-generated content may be incorrect.">
            <a:extLst>
              <a:ext uri="{FF2B5EF4-FFF2-40B4-BE49-F238E27FC236}">
                <a16:creationId xmlns:a16="http://schemas.microsoft.com/office/drawing/2014/main" id="{2B063C20-B9BE-EAB6-5B4C-C40B21E12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33" y="1501920"/>
            <a:ext cx="6528867" cy="420295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0633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5B742-CC0A-C71F-CF4D-D0557BC3D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arallelogramm 3">
            <a:extLst>
              <a:ext uri="{FF2B5EF4-FFF2-40B4-BE49-F238E27FC236}">
                <a16:creationId xmlns:a16="http://schemas.microsoft.com/office/drawing/2014/main" id="{206F00BA-6C0E-F7AF-C4AC-EB580A5AD487}"/>
              </a:ext>
            </a:extLst>
          </p:cNvPr>
          <p:cNvSpPr/>
          <p:nvPr/>
        </p:nvSpPr>
        <p:spPr>
          <a:xfrm>
            <a:off x="588960" y="569880"/>
            <a:ext cx="3076920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0" name="PlaceHolder 1">
            <a:extLst>
              <a:ext uri="{FF2B5EF4-FFF2-40B4-BE49-F238E27FC236}">
                <a16:creationId xmlns:a16="http://schemas.microsoft.com/office/drawing/2014/main" id="{BFD60311-5257-8B55-BEBD-B7F02BF8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53480"/>
            <a:ext cx="307692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b="0" strike="noStrike" spc="-1" dirty="0">
                <a:solidFill>
                  <a:srgbClr val="005538"/>
                </a:solidFill>
                <a:latin typeface="GrueneType Black Cond Italic"/>
              </a:rPr>
              <a:t>Anmelden</a:t>
            </a:r>
            <a:endParaRPr lang="de-DE" sz="5500" b="0" strike="noStrike" spc="-1" dirty="0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31" name="PlaceHolder 2">
            <a:extLst>
              <a:ext uri="{FF2B5EF4-FFF2-40B4-BE49-F238E27FC236}">
                <a16:creationId xmlns:a16="http://schemas.microsoft.com/office/drawing/2014/main" id="{1C0B7E34-75AA-D226-C94C-BC0F82D93B4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8960" y="1825560"/>
            <a:ext cx="10989360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spc="-1" dirty="0">
                <a:solidFill>
                  <a:srgbClr val="005538"/>
                </a:solidFill>
                <a:latin typeface="PT Sans Regular"/>
              </a:rPr>
              <a:t>Für Balkonkraftwerke nur einmalige Anmeldung im </a:t>
            </a:r>
            <a:r>
              <a:rPr lang="de-DE" sz="2000" spc="-1" dirty="0">
                <a:solidFill>
                  <a:srgbClr val="005538"/>
                </a:solidFill>
                <a:latin typeface="PT Sans Regular"/>
                <a:hlinkClick r:id="rId2"/>
              </a:rPr>
              <a:t>Marktstammdatenregister</a:t>
            </a:r>
            <a:r>
              <a:rPr lang="de-DE" sz="2000" spc="-1" dirty="0">
                <a:solidFill>
                  <a:srgbClr val="005538"/>
                </a:solidFill>
                <a:latin typeface="PT Sans Regular"/>
              </a:rPr>
              <a:t> notwendig, reicht nach Inbetriebnahme. Dauer: </a:t>
            </a:r>
            <a:r>
              <a:rPr lang="de-DE" sz="2000" b="1" spc="-1" dirty="0">
                <a:solidFill>
                  <a:srgbClr val="005538"/>
                </a:solidFill>
                <a:latin typeface="PT Sans Regular"/>
              </a:rPr>
              <a:t>5 Minuten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b="0" strike="noStrike" spc="-1" dirty="0">
                <a:solidFill>
                  <a:srgbClr val="005538"/>
                </a:solidFill>
                <a:latin typeface="PT Sans Regular"/>
              </a:rPr>
              <a:t>Notwendig</a:t>
            </a:r>
            <a:r>
              <a:rPr lang="de-DE" sz="2000" spc="-1" dirty="0">
                <a:solidFill>
                  <a:srgbClr val="005538"/>
                </a:solidFill>
                <a:latin typeface="PT Sans Regular"/>
              </a:rPr>
              <a:t>e Daten: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1800" spc="-1" dirty="0">
                <a:solidFill>
                  <a:srgbClr val="005538"/>
                </a:solidFill>
                <a:latin typeface="PT Sans Regular"/>
              </a:rPr>
              <a:t>Anschrift + Stromzählernummer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1800" b="0" strike="noStrike" spc="-1" dirty="0">
                <a:solidFill>
                  <a:srgbClr val="005538"/>
                </a:solidFill>
                <a:latin typeface="PT Sans Regular"/>
              </a:rPr>
              <a:t>Leistung des BKW, Hersteller &amp; Typ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1800" spc="-1" dirty="0">
                <a:solidFill>
                  <a:srgbClr val="005538"/>
                </a:solidFill>
                <a:latin typeface="PT Sans Regular"/>
              </a:rPr>
              <a:t>Inbetriebnahme Daten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b="0" strike="noStrike" spc="-1" dirty="0">
                <a:solidFill>
                  <a:srgbClr val="005538"/>
                </a:solidFill>
                <a:latin typeface="PT Sans Regular"/>
              </a:rPr>
              <a:t>Daten werden an Netzbetreiber weiter gegeben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1800" spc="-1" dirty="0">
                <a:solidFill>
                  <a:srgbClr val="005538"/>
                </a:solidFill>
                <a:latin typeface="PT Sans Regular"/>
              </a:rPr>
              <a:t>Bei altem, analogem Stromzähler wird neuer eingebaut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1800" b="0" strike="noStrike" spc="-1" dirty="0">
                <a:solidFill>
                  <a:srgbClr val="005538"/>
                </a:solidFill>
                <a:latin typeface="PT Sans Regular"/>
              </a:rPr>
              <a:t>Netzeinspeisungsvertrag über WEMAG möglich, unkompliziert. (Gewinn circa. 15-50 EUR / Jahr)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EABB7A3-1E9B-DD41-6C8E-9F86923E2F6B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AD4BA0-720B-44E7-900F-D957EE725839}" type="slidenum">
              <a:rPr/>
              <a:t>5</a:t>
            </a:fld>
            <a:endParaRPr dirty="0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7ADD1A-B250-166A-16A9-DE8C2073FD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248C64-B041-4821-A246-93E4DF50C90B}" type="datetime2">
              <a:rPr lang="de"/>
              <a:t>Freitag, 15. August 2025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30612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8DE7C2E-2991-4A70-83E2-6D7226A3B12D}" type="slidenum">
              <a:rPr/>
              <a:t>6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B017DB-5661-4209-9897-9100DDC3A14E}" type="datetime2">
              <a:rPr lang="de"/>
              <a:t>Freitag, 15. August 2025</a:t>
            </a:fld>
            <a:endParaRPr lang="de"/>
          </a:p>
        </p:txBody>
      </p:sp>
      <p:sp>
        <p:nvSpPr>
          <p:cNvPr id="7" name="Parallelogramm 4">
            <a:extLst>
              <a:ext uri="{FF2B5EF4-FFF2-40B4-BE49-F238E27FC236}">
                <a16:creationId xmlns:a16="http://schemas.microsoft.com/office/drawing/2014/main" id="{CF86CCB3-013C-A8F8-D622-7EB44F1DDE77}"/>
              </a:ext>
            </a:extLst>
          </p:cNvPr>
          <p:cNvSpPr/>
          <p:nvPr/>
        </p:nvSpPr>
        <p:spPr>
          <a:xfrm>
            <a:off x="651940" y="2085840"/>
            <a:ext cx="7422926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id="{AC4D4EA1-AE9E-F446-E493-6ED0B8B30775}"/>
              </a:ext>
            </a:extLst>
          </p:cNvPr>
          <p:cNvSpPr txBox="1">
            <a:spLocks/>
          </p:cNvSpPr>
          <p:nvPr/>
        </p:nvSpPr>
        <p:spPr>
          <a:xfrm>
            <a:off x="863750" y="2254680"/>
            <a:ext cx="10515240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500" spc="-1" dirty="0">
                <a:solidFill>
                  <a:srgbClr val="005538"/>
                </a:solidFill>
                <a:latin typeface="GrueneType Black Cond Italic"/>
              </a:rPr>
              <a:t>Balkonkraftwerk in Zahlen</a:t>
            </a:r>
            <a:endParaRPr lang="de-DE" sz="5500" spc="-1" dirty="0">
              <a:solidFill>
                <a:srgbClr val="F5F1E9"/>
              </a:solidFill>
              <a:latin typeface="Calibri"/>
            </a:endParaRPr>
          </a:p>
        </p:txBody>
      </p:sp>
      <p:sp>
        <p:nvSpPr>
          <p:cNvPr id="10" name="Parallelogramm 4">
            <a:extLst>
              <a:ext uri="{FF2B5EF4-FFF2-40B4-BE49-F238E27FC236}">
                <a16:creationId xmlns:a16="http://schemas.microsoft.com/office/drawing/2014/main" id="{C4CF0D32-5898-7762-C9C8-864C451FF8DE}"/>
              </a:ext>
            </a:extLst>
          </p:cNvPr>
          <p:cNvSpPr/>
          <p:nvPr/>
        </p:nvSpPr>
        <p:spPr>
          <a:xfrm>
            <a:off x="863750" y="2876760"/>
            <a:ext cx="5480288" cy="713520"/>
          </a:xfrm>
          <a:prstGeom prst="parallelogram">
            <a:avLst>
              <a:gd name="adj" fmla="val 2131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9B1DF13-1840-FA79-A3CA-D63E9DB048A3}"/>
              </a:ext>
            </a:extLst>
          </p:cNvPr>
          <p:cNvSpPr/>
          <p:nvPr/>
        </p:nvSpPr>
        <p:spPr>
          <a:xfrm>
            <a:off x="1086229" y="2991240"/>
            <a:ext cx="75171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800" b="0" strike="noStrike" spc="-1" dirty="0">
                <a:solidFill>
                  <a:srgbClr val="005538"/>
                </a:solidFill>
                <a:latin typeface="GrueneType Black Cond Italic"/>
              </a:rPr>
              <a:t>Was kommt dabei rum</a:t>
            </a:r>
            <a:endParaRPr lang="de-DE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10868-9C8F-F206-B2DB-A6C17F70F170}"/>
              </a:ext>
            </a:extLst>
          </p:cNvPr>
          <p:cNvSpPr txBox="1"/>
          <p:nvPr/>
        </p:nvSpPr>
        <p:spPr>
          <a:xfrm>
            <a:off x="7166475" y="3955863"/>
            <a:ext cx="21584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/>
              <a:t>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D7058-FD7A-02B5-866D-36E2D6572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arallelogramm 3">
            <a:extLst>
              <a:ext uri="{FF2B5EF4-FFF2-40B4-BE49-F238E27FC236}">
                <a16:creationId xmlns:a16="http://schemas.microsoft.com/office/drawing/2014/main" id="{6B36735B-2CBB-1E5B-E188-A29109DFB30F}"/>
              </a:ext>
            </a:extLst>
          </p:cNvPr>
          <p:cNvSpPr/>
          <p:nvPr/>
        </p:nvSpPr>
        <p:spPr>
          <a:xfrm>
            <a:off x="588960" y="569880"/>
            <a:ext cx="5583240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0" name="PlaceHolder 1">
            <a:extLst>
              <a:ext uri="{FF2B5EF4-FFF2-40B4-BE49-F238E27FC236}">
                <a16:creationId xmlns:a16="http://schemas.microsoft.com/office/drawing/2014/main" id="{3893D446-BE16-0D7E-87E3-427B0DC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53480"/>
            <a:ext cx="5094634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spc="-1" dirty="0">
                <a:solidFill>
                  <a:srgbClr val="005538"/>
                </a:solidFill>
                <a:latin typeface="GrueneType Black Cond Italic"/>
              </a:rPr>
              <a:t>Ertragsberechnung</a:t>
            </a:r>
            <a:endParaRPr lang="de-DE" sz="5500" b="0" strike="noStrike" spc="-1" dirty="0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31" name="PlaceHolder 2">
            <a:extLst>
              <a:ext uri="{FF2B5EF4-FFF2-40B4-BE49-F238E27FC236}">
                <a16:creationId xmlns:a16="http://schemas.microsoft.com/office/drawing/2014/main" id="{3B5AFB1A-E1AB-F378-38E8-9580311DA29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8960" y="1825560"/>
            <a:ext cx="6443211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b="0" strike="noStrike" spc="-1" dirty="0">
                <a:solidFill>
                  <a:srgbClr val="005538"/>
                </a:solidFill>
                <a:latin typeface="PT Sans" panose="020B0503020203020204" pitchFamily="34" charset="77"/>
              </a:rPr>
              <a:t>Abhängig von Aufständerung, Ausrichtung, eigenem Verbrauch, Strompreis und Jahr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b="0" strike="noStrike" spc="-1" dirty="0">
                <a:solidFill>
                  <a:srgbClr val="005538"/>
                </a:solidFill>
                <a:latin typeface="PT Sans" panose="020B0503020203020204" pitchFamily="34" charset="77"/>
              </a:rPr>
              <a:t>Im Sommer klare Überproduktion, im Winter weniger Produktion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Ungefähres Jahreserzeugnis: </a:t>
            </a:r>
            <a:r>
              <a:rPr lang="de-DE" sz="2000" b="1" spc="-1" dirty="0">
                <a:solidFill>
                  <a:srgbClr val="005538"/>
                </a:solidFill>
                <a:latin typeface="PT Sans" panose="020B0503020203020204" pitchFamily="34" charset="77"/>
              </a:rPr>
              <a:t>812 kWh im Amt Neuhaus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Maximale Ersparnis: 812 kWh </a:t>
            </a:r>
            <a:r>
              <a:rPr lang="en-US" sz="2000" dirty="0">
                <a:latin typeface="PT Sans" panose="020B0503020203020204" pitchFamily="34" charset="77"/>
              </a:rPr>
              <a:t>×</a:t>
            </a: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 Strompreis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Realistische Ersparnis: 812 kWh </a:t>
            </a:r>
            <a:r>
              <a:rPr lang="en-US" sz="2000" dirty="0">
                <a:latin typeface="PT Sans" panose="020B0503020203020204" pitchFamily="34" charset="77"/>
              </a:rPr>
              <a:t>×</a:t>
            </a: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 Strompreis </a:t>
            </a:r>
            <a:r>
              <a:rPr lang="en-US" sz="2000" dirty="0">
                <a:latin typeface="PT Sans" panose="020B0503020203020204" pitchFamily="34" charset="77"/>
              </a:rPr>
              <a:t>× 0.5</a:t>
            </a:r>
            <a:endParaRPr lang="de-DE" sz="20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Schätzung möglich mit </a:t>
            </a: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  <a:hlinkClick r:id="rId3"/>
              </a:rPr>
              <a:t>PV-Rechner</a:t>
            </a:r>
            <a:endParaRPr lang="de-DE" sz="20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de-DE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Bei BKW-Kosten von </a:t>
            </a:r>
            <a:r>
              <a:rPr lang="de-DE" sz="2000" b="1" spc="-1" dirty="0">
                <a:solidFill>
                  <a:srgbClr val="005538"/>
                </a:solidFill>
                <a:latin typeface="PT Sans" panose="020B0503020203020204" pitchFamily="34" charset="77"/>
              </a:rPr>
              <a:t>500 EUR Amortisierung nach ca. 4-5 Jahren. (20-25% Rendite!)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de-DE" sz="20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D41451F-B486-E8FF-A7E5-49134A7FAFF6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AD4BA0-720B-44E7-900F-D957EE725839}" type="slidenum">
              <a:rPr/>
              <a:t>7</a:t>
            </a:fld>
            <a:endParaRPr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903A3D2-AA14-1ECE-5FE6-537B57EF0D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248C64-B041-4821-A246-93E4DF50C90B}" type="datetime2">
              <a:rPr lang="de"/>
              <a:t>Freitag, 15. August 2025</a:t>
            </a:fld>
            <a:endParaRPr lang="de"/>
          </a:p>
        </p:txBody>
      </p:sp>
      <p:pic>
        <p:nvPicPr>
          <p:cNvPr id="3" name="Picture 2" descr="A graph with blue bars&#10;&#10;AI-generated content may be incorrect.">
            <a:extLst>
              <a:ext uri="{FF2B5EF4-FFF2-40B4-BE49-F238E27FC236}">
                <a16:creationId xmlns:a16="http://schemas.microsoft.com/office/drawing/2014/main" id="{0F1102AD-7319-23C6-445D-F3C57C2A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0" y="2339959"/>
            <a:ext cx="4292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0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8F7E7-7F73-837B-4CF8-4921CE6DD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arallelogramm 3">
            <a:extLst>
              <a:ext uri="{FF2B5EF4-FFF2-40B4-BE49-F238E27FC236}">
                <a16:creationId xmlns:a16="http://schemas.microsoft.com/office/drawing/2014/main" id="{0DA9D32A-7536-1FCE-52FE-BF35A19BCA40}"/>
              </a:ext>
            </a:extLst>
          </p:cNvPr>
          <p:cNvSpPr/>
          <p:nvPr/>
        </p:nvSpPr>
        <p:spPr>
          <a:xfrm>
            <a:off x="588960" y="569880"/>
            <a:ext cx="3615178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0" name="PlaceHolder 1">
            <a:extLst>
              <a:ext uri="{FF2B5EF4-FFF2-40B4-BE49-F238E27FC236}">
                <a16:creationId xmlns:a16="http://schemas.microsoft.com/office/drawing/2014/main" id="{3F4637FA-565F-FC68-D483-E9BE5814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53480"/>
            <a:ext cx="5094634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spc="-1" dirty="0">
                <a:solidFill>
                  <a:srgbClr val="005538"/>
                </a:solidFill>
                <a:latin typeface="GrueneType Black Cond Italic"/>
              </a:rPr>
              <a:t>PV Rechner</a:t>
            </a:r>
            <a:endParaRPr lang="de-DE" sz="5500" b="0" strike="noStrike" spc="-1" dirty="0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03B0604-74A4-8944-ED30-DAA7D3F84A69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AD4BA0-720B-44E7-900F-D957EE725839}" type="slidenum">
              <a:rPr/>
              <a:t>8</a:t>
            </a:fld>
            <a:endParaRPr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BD8948D-A838-E92A-1D77-A70779ADC4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248C64-B041-4821-A246-93E4DF50C90B}" type="datetime2">
              <a:rPr lang="de"/>
              <a:t>Freitag, 15. August 2025</a:t>
            </a:fld>
            <a:endParaRPr lang="de"/>
          </a:p>
        </p:txBody>
      </p:sp>
      <p:pic>
        <p:nvPicPr>
          <p:cNvPr id="6" name="Picture 5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E31A410D-F806-1D40-657B-111D8D700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86" y="1641585"/>
            <a:ext cx="3750222" cy="375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B9A24-F558-5B12-F772-FF50FC862C73}"/>
              </a:ext>
            </a:extLst>
          </p:cNvPr>
          <p:cNvSpPr txBox="1"/>
          <p:nvPr/>
        </p:nvSpPr>
        <p:spPr>
          <a:xfrm>
            <a:off x="3925597" y="5421905"/>
            <a:ext cx="42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PT Sans" panose="020B0503020203020204" pitchFamily="34" charset="77"/>
              </a:rPr>
              <a:t>https://</a:t>
            </a:r>
            <a:r>
              <a:rPr lang="en-US" u="sng" dirty="0" err="1">
                <a:latin typeface="PT Sans" panose="020B0503020203020204" pitchFamily="34" charset="77"/>
              </a:rPr>
              <a:t>joshuastuebner.com</a:t>
            </a:r>
            <a:r>
              <a:rPr lang="en-US" u="sng" dirty="0">
                <a:latin typeface="PT Sans" panose="020B0503020203020204" pitchFamily="34" charset="77"/>
              </a:rPr>
              <a:t>/</a:t>
            </a:r>
            <a:r>
              <a:rPr lang="en-US" u="sng" dirty="0" err="1">
                <a:latin typeface="PT Sans" panose="020B0503020203020204" pitchFamily="34" charset="77"/>
              </a:rPr>
              <a:t>gruenen-pv</a:t>
            </a:r>
            <a:r>
              <a:rPr lang="en-US" u="sng" dirty="0">
                <a:latin typeface="PT Sans" panose="020B0503020203020204" pitchFamily="34" charset="77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947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B2A3-1473-33AD-1AA2-BB27A564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arallelogramm 3">
            <a:extLst>
              <a:ext uri="{FF2B5EF4-FFF2-40B4-BE49-F238E27FC236}">
                <a16:creationId xmlns:a16="http://schemas.microsoft.com/office/drawing/2014/main" id="{4E24C33D-9B1F-F8E6-1BB8-1B498F8D3FA2}"/>
              </a:ext>
            </a:extLst>
          </p:cNvPr>
          <p:cNvSpPr/>
          <p:nvPr/>
        </p:nvSpPr>
        <p:spPr>
          <a:xfrm>
            <a:off x="588960" y="569880"/>
            <a:ext cx="5583240" cy="790920"/>
          </a:xfrm>
          <a:prstGeom prst="parallelogram">
            <a:avLst>
              <a:gd name="adj" fmla="val 21310"/>
            </a:avLst>
          </a:prstGeom>
          <a:solidFill>
            <a:srgbClr val="8A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de-DE" sz="1800" b="0" strike="noStrike" spc="-1">
              <a:solidFill>
                <a:schemeClr val="lt1"/>
              </a:solidFill>
              <a:latin typeface="PT Sans Regular"/>
            </a:endParaRPr>
          </a:p>
        </p:txBody>
      </p:sp>
      <p:sp>
        <p:nvSpPr>
          <p:cNvPr id="430" name="PlaceHolder 1">
            <a:extLst>
              <a:ext uri="{FF2B5EF4-FFF2-40B4-BE49-F238E27FC236}">
                <a16:creationId xmlns:a16="http://schemas.microsoft.com/office/drawing/2014/main" id="{F2B79F2C-F2B1-5913-A122-EAF09AAA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753480"/>
            <a:ext cx="5094634" cy="564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5500" spc="-1" dirty="0">
                <a:solidFill>
                  <a:srgbClr val="005538"/>
                </a:solidFill>
                <a:latin typeface="GrueneType Black Cond Italic"/>
              </a:rPr>
              <a:t>Konkretes Beispiel</a:t>
            </a:r>
            <a:endParaRPr lang="de-DE" sz="5500" b="0" strike="noStrike" spc="-1" dirty="0">
              <a:solidFill>
                <a:srgbClr val="005538"/>
              </a:solidFill>
              <a:latin typeface="Calibri"/>
            </a:endParaRPr>
          </a:p>
        </p:txBody>
      </p:sp>
      <p:sp>
        <p:nvSpPr>
          <p:cNvPr id="431" name="PlaceHolder 2">
            <a:extLst>
              <a:ext uri="{FF2B5EF4-FFF2-40B4-BE49-F238E27FC236}">
                <a16:creationId xmlns:a16="http://schemas.microsoft.com/office/drawing/2014/main" id="{A5AF819F-0903-ED58-6BB3-CD8F5F7A6C9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88960" y="1825560"/>
            <a:ext cx="6443211" cy="389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Sonntag, 10.08.2025, </a:t>
            </a:r>
            <a:r>
              <a:rPr lang="en-US" sz="20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sonniges</a:t>
            </a: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 Wetter, Ost-West-</a:t>
            </a:r>
            <a:r>
              <a:rPr lang="en-US" sz="20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Aufständerung</a:t>
            </a:r>
            <a:endParaRPr lang="en-US" sz="20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Produktion von ca. 8 Uhr – 20 Uhr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6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Insgesamt</a:t>
            </a:r>
            <a:r>
              <a:rPr lang="en-US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: </a:t>
            </a:r>
            <a:r>
              <a:rPr lang="en-US" sz="1600" b="1" spc="-1" dirty="0">
                <a:solidFill>
                  <a:srgbClr val="005538"/>
                </a:solidFill>
                <a:latin typeface="PT Sans" panose="020B0503020203020204" pitchFamily="34" charset="77"/>
              </a:rPr>
              <a:t>5.592,26 kWh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25. Mai – 10. August (</a:t>
            </a:r>
            <a:r>
              <a:rPr lang="en-US" sz="20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gesamter</a:t>
            </a: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20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Zeitraum</a:t>
            </a:r>
            <a:r>
              <a:rPr lang="en-US" sz="2000" spc="-1" dirty="0">
                <a:solidFill>
                  <a:srgbClr val="005538"/>
                </a:solidFill>
                <a:latin typeface="PT Sans" panose="020B0503020203020204" pitchFamily="34" charset="77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6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Insgesamt</a:t>
            </a:r>
            <a:r>
              <a:rPr lang="en-US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: </a:t>
            </a:r>
            <a:r>
              <a:rPr lang="en-US" sz="1600" b="1" spc="-1" dirty="0">
                <a:solidFill>
                  <a:srgbClr val="005538"/>
                </a:solidFill>
                <a:latin typeface="PT Sans" panose="020B0503020203020204" pitchFamily="34" charset="77"/>
              </a:rPr>
              <a:t>1400 kWh</a:t>
            </a:r>
            <a:r>
              <a:rPr lang="en-US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 </a:t>
            </a:r>
            <a:r>
              <a:rPr lang="en-US" sz="16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produziert</a:t>
            </a:r>
            <a:endParaRPr lang="en-US" sz="16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r>
              <a:rPr lang="en-US" sz="1600" spc="-1" dirty="0" err="1">
                <a:solidFill>
                  <a:srgbClr val="005538"/>
                </a:solidFill>
                <a:latin typeface="PT Sans" panose="020B0503020203020204" pitchFamily="34" charset="77"/>
              </a:rPr>
              <a:t>Ersparnis</a:t>
            </a:r>
            <a:r>
              <a:rPr lang="en-US" sz="1600" spc="-1" dirty="0">
                <a:solidFill>
                  <a:srgbClr val="005538"/>
                </a:solidFill>
                <a:latin typeface="PT Sans" panose="020B0503020203020204" pitchFamily="34" charset="77"/>
              </a:rPr>
              <a:t>: </a:t>
            </a:r>
            <a:r>
              <a:rPr lang="en-US" sz="1600" b="1" spc="-1" dirty="0">
                <a:solidFill>
                  <a:srgbClr val="005538"/>
                </a:solidFill>
                <a:latin typeface="PT Sans" panose="020B0503020203020204" pitchFamily="34" charset="77"/>
              </a:rPr>
              <a:t>ca. 190-230 EUR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en-US" sz="16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de-DE" sz="1600" b="1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de-DE" sz="2000" b="1" spc="-1" dirty="0">
              <a:solidFill>
                <a:srgbClr val="005538"/>
              </a:solidFill>
              <a:latin typeface="PT Sans" panose="020B0503020203020204" pitchFamily="34" charset="77"/>
            </a:endParaRP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005538"/>
              </a:buClr>
            </a:pPr>
            <a:endParaRPr lang="de-DE" sz="2000" spc="-1" dirty="0">
              <a:solidFill>
                <a:srgbClr val="005538"/>
              </a:solidFill>
              <a:latin typeface="PT Sans" panose="020B0503020203020204" pitchFamily="34" charset="77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67EBB2C-8C18-8321-6E50-D3ED995691C0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3AD4BA0-720B-44E7-900F-D957EE725839}" type="slidenum">
              <a:rPr/>
              <a:t>9</a:t>
            </a:fld>
            <a:endParaRPr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A8054B1-2656-4AD5-5AFC-BB609A7DA4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248C64-B041-4821-A246-93E4DF50C90B}" type="datetime2">
              <a:rPr lang="de"/>
              <a:t>Freitag, 15. August 2025</a:t>
            </a:fld>
            <a:endParaRPr lang="de"/>
          </a:p>
        </p:txBody>
      </p:sp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1833256-BD20-376E-9F53-DFFDD44A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4" y="1825560"/>
            <a:ext cx="5213126" cy="35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19561"/>
      </p:ext>
    </p:extLst>
  </p:cSld>
  <p:clrMapOvr>
    <a:masterClrMapping/>
  </p:clrMapOvr>
</p:sld>
</file>

<file path=ppt/theme/theme1.xml><?xml version="1.0" encoding="utf-8"?>
<a:theme xmlns:a="http://schemas.openxmlformats.org/drawingml/2006/main" name="Sand">
  <a:themeElements>
    <a:clrScheme name="Grundlagendesign">
      <a:dk1>
        <a:srgbClr val="005538"/>
      </a:dk1>
      <a:lt1>
        <a:srgbClr val="F5F1E9"/>
      </a:lt1>
      <a:dk2>
        <a:srgbClr val="005538"/>
      </a:dk2>
      <a:lt2>
        <a:srgbClr val="F5F1E9"/>
      </a:lt2>
      <a:accent1>
        <a:srgbClr val="008938"/>
      </a:accent1>
      <a:accent2>
        <a:srgbClr val="8ABD24"/>
      </a:accent2>
      <a:accent3>
        <a:srgbClr val="0BA1DD"/>
      </a:accent3>
      <a:accent4>
        <a:srgbClr val="FFF179"/>
      </a:accent4>
      <a:accent5>
        <a:srgbClr val="5B9BD5"/>
      </a:accent5>
      <a:accent6>
        <a:srgbClr val="70AD47"/>
      </a:accent6>
      <a:hlink>
        <a:srgbClr val="8ABD24"/>
      </a:hlink>
      <a:folHlink>
        <a:srgbClr val="0089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nd">
  <a:themeElements>
    <a:clrScheme name="Grundlagendesign">
      <a:dk1>
        <a:srgbClr val="005538"/>
      </a:dk1>
      <a:lt1>
        <a:srgbClr val="F5F1E9"/>
      </a:lt1>
      <a:dk2>
        <a:srgbClr val="005538"/>
      </a:dk2>
      <a:lt2>
        <a:srgbClr val="F5F1E9"/>
      </a:lt2>
      <a:accent1>
        <a:srgbClr val="008938"/>
      </a:accent1>
      <a:accent2>
        <a:srgbClr val="8ABD24"/>
      </a:accent2>
      <a:accent3>
        <a:srgbClr val="0BA1DD"/>
      </a:accent3>
      <a:accent4>
        <a:srgbClr val="FFF179"/>
      </a:accent4>
      <a:accent5>
        <a:srgbClr val="5B9BD5"/>
      </a:accent5>
      <a:accent6>
        <a:srgbClr val="70AD47"/>
      </a:accent6>
      <a:hlink>
        <a:srgbClr val="8ABD24"/>
      </a:hlink>
      <a:folHlink>
        <a:srgbClr val="0089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nd">
  <a:themeElements>
    <a:clrScheme name="Grundlagendesign">
      <a:dk1>
        <a:srgbClr val="005538"/>
      </a:dk1>
      <a:lt1>
        <a:srgbClr val="F5F1E9"/>
      </a:lt1>
      <a:dk2>
        <a:srgbClr val="005538"/>
      </a:dk2>
      <a:lt2>
        <a:srgbClr val="F5F1E9"/>
      </a:lt2>
      <a:accent1>
        <a:srgbClr val="008938"/>
      </a:accent1>
      <a:accent2>
        <a:srgbClr val="8ABD24"/>
      </a:accent2>
      <a:accent3>
        <a:srgbClr val="0BA1DD"/>
      </a:accent3>
      <a:accent4>
        <a:srgbClr val="FFF179"/>
      </a:accent4>
      <a:accent5>
        <a:srgbClr val="5B9BD5"/>
      </a:accent5>
      <a:accent6>
        <a:srgbClr val="70AD47"/>
      </a:accent6>
      <a:hlink>
        <a:srgbClr val="8ABD24"/>
      </a:hlink>
      <a:folHlink>
        <a:srgbClr val="0089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and">
  <a:themeElements>
    <a:clrScheme name="Grundlagendesign">
      <a:dk1>
        <a:srgbClr val="005538"/>
      </a:dk1>
      <a:lt1>
        <a:srgbClr val="F5F1E9"/>
      </a:lt1>
      <a:dk2>
        <a:srgbClr val="005538"/>
      </a:dk2>
      <a:lt2>
        <a:srgbClr val="F5F1E9"/>
      </a:lt2>
      <a:accent1>
        <a:srgbClr val="008938"/>
      </a:accent1>
      <a:accent2>
        <a:srgbClr val="8ABD24"/>
      </a:accent2>
      <a:accent3>
        <a:srgbClr val="0BA1DD"/>
      </a:accent3>
      <a:accent4>
        <a:srgbClr val="FFF179"/>
      </a:accent4>
      <a:accent5>
        <a:srgbClr val="5B9BD5"/>
      </a:accent5>
      <a:accent6>
        <a:srgbClr val="70AD47"/>
      </a:accent6>
      <a:hlink>
        <a:srgbClr val="8ABD24"/>
      </a:hlink>
      <a:folHlink>
        <a:srgbClr val="0089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anne">
  <a:themeElements>
    <a:clrScheme name="BÜNDNIS 90 DIE GRÜNEN 1">
      <a:dk1>
        <a:srgbClr val="F5F1E9"/>
      </a:dk1>
      <a:lt1>
        <a:srgbClr val="085538"/>
      </a:lt1>
      <a:dk2>
        <a:srgbClr val="8ABD24"/>
      </a:dk2>
      <a:lt2>
        <a:srgbClr val="008938"/>
      </a:lt2>
      <a:accent1>
        <a:srgbClr val="FFF179"/>
      </a:accent1>
      <a:accent2>
        <a:srgbClr val="0BA1DD"/>
      </a:accent2>
      <a:accent3>
        <a:srgbClr val="000000"/>
      </a:accent3>
      <a:accent4>
        <a:srgbClr val="FFFFFF"/>
      </a:accent4>
      <a:accent5>
        <a:srgbClr val="5B9BD5"/>
      </a:accent5>
      <a:accent6>
        <a:srgbClr val="70AD47"/>
      </a:accent6>
      <a:hlink>
        <a:srgbClr val="8ABD24"/>
      </a:hlink>
      <a:folHlink>
        <a:srgbClr val="0089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5538"/>
      </a:dk2>
      <a:lt2>
        <a:srgbClr val="F5F1E9"/>
      </a:lt2>
      <a:accent1>
        <a:srgbClr val="008938"/>
      </a:accent1>
      <a:accent2>
        <a:srgbClr val="8ABD24"/>
      </a:accent2>
      <a:accent3>
        <a:srgbClr val="0BA1DD"/>
      </a:accent3>
      <a:accent4>
        <a:srgbClr val="FFF179"/>
      </a:accent4>
      <a:accent5>
        <a:srgbClr val="5B9BD5"/>
      </a:accent5>
      <a:accent6>
        <a:srgbClr val="70AD47"/>
      </a:accent6>
      <a:hlink>
        <a:srgbClr val="8ABD24"/>
      </a:hlink>
      <a:folHlink>
        <a:srgbClr val="0089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457</Words>
  <Application>Microsoft Macintosh PowerPoint</Application>
  <PresentationFormat>Widescreen</PresentationFormat>
  <Paragraphs>121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GrueneType Black Cond Italic</vt:lpstr>
      <vt:lpstr>PT Sans</vt:lpstr>
      <vt:lpstr>PT Sans Regular</vt:lpstr>
      <vt:lpstr>Symbol</vt:lpstr>
      <vt:lpstr>Wingdings</vt:lpstr>
      <vt:lpstr>Sand</vt:lpstr>
      <vt:lpstr>Sand</vt:lpstr>
      <vt:lpstr>Sand</vt:lpstr>
      <vt:lpstr>Sand</vt:lpstr>
      <vt:lpstr>Tanne</vt:lpstr>
      <vt:lpstr>PowerPoint Presentation</vt:lpstr>
      <vt:lpstr>Gliederung</vt:lpstr>
      <vt:lpstr>Aufbauen und Anschließen</vt:lpstr>
      <vt:lpstr>Ausrichten</vt:lpstr>
      <vt:lpstr>Anmelden</vt:lpstr>
      <vt:lpstr>PowerPoint Presentation</vt:lpstr>
      <vt:lpstr>Ertragsberechnung</vt:lpstr>
      <vt:lpstr>PV Rechner</vt:lpstr>
      <vt:lpstr>Konkretes Beispiel</vt:lpstr>
      <vt:lpstr>Steigerung der Effizienz</vt:lpstr>
      <vt:lpstr>PowerPoint Presentation</vt:lpstr>
      <vt:lpstr>Datenauswertung</vt:lpstr>
      <vt:lpstr>Weitere Links und QUellen</vt:lpstr>
    </vt:vector>
  </TitlesOfParts>
  <Company>BÜNDNIS 90/DIE GRÜNEN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Max Heinemann</dc:creator>
  <dc:description/>
  <cp:lastModifiedBy>Joshua Stübner</cp:lastModifiedBy>
  <cp:revision>30</cp:revision>
  <dcterms:created xsi:type="dcterms:W3CDTF">2023-09-12T08:38:06Z</dcterms:created>
  <dcterms:modified xsi:type="dcterms:W3CDTF">2025-08-15T14:18:50Z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Benutzerdefiniert</vt:lpwstr>
  </property>
  <property fmtid="{D5CDD505-2E9C-101B-9397-08002B2CF9AE}" pid="4" name="Slides">
    <vt:r8>11</vt:r8>
  </property>
</Properties>
</file>